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2" r:id="rId3"/>
    <p:sldId id="258" r:id="rId4"/>
    <p:sldId id="264" r:id="rId5"/>
    <p:sldId id="265" r:id="rId6"/>
    <p:sldId id="284" r:id="rId7"/>
    <p:sldId id="267" r:id="rId8"/>
    <p:sldId id="268" r:id="rId9"/>
    <p:sldId id="270" r:id="rId10"/>
    <p:sldId id="271" r:id="rId11"/>
    <p:sldId id="272" r:id="rId12"/>
    <p:sldId id="285" r:id="rId13"/>
    <p:sldId id="274" r:id="rId14"/>
    <p:sldId id="273" r:id="rId15"/>
    <p:sldId id="275" r:id="rId16"/>
    <p:sldId id="283" r:id="rId17"/>
    <p:sldId id="277" r:id="rId18"/>
    <p:sldId id="282" r:id="rId19"/>
    <p:sldId id="280"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8A48"/>
    <a:srgbClr val="FFFFE7"/>
    <a:srgbClr val="F1F7ED"/>
    <a:srgbClr val="E4DFDD"/>
    <a:srgbClr val="C8BCB2"/>
    <a:srgbClr val="FFFFFF"/>
    <a:srgbClr val="FFF2E9"/>
    <a:srgbClr val="F2F6FF"/>
    <a:srgbClr val="E67122"/>
    <a:srgbClr val="A24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4660"/>
  </p:normalViewPr>
  <p:slideViewPr>
    <p:cSldViewPr snapToGrid="0">
      <p:cViewPr varScale="1">
        <p:scale>
          <a:sx n="116" d="100"/>
          <a:sy n="116" d="100"/>
        </p:scale>
        <p:origin x="3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3/15/2023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Ma%C3%AFs" TargetMode="External"/><Relationship Id="rId7" Type="http://schemas.openxmlformats.org/officeDocument/2006/relationships/hyperlink" Target="https://fr.wikipedia.org/wiki/Sorgo_commun" TargetMode="External"/><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hyperlink" Target="https://fr.wikipedia.org/wiki/Orge_commune" TargetMode="External"/><Relationship Id="rId5" Type="http://schemas.openxmlformats.org/officeDocument/2006/relationships/hyperlink" Target="https://fr.wikipedia.org/wiki/Riz" TargetMode="External"/><Relationship Id="rId4" Type="http://schemas.openxmlformats.org/officeDocument/2006/relationships/hyperlink" Target="https://fr.wikipedia.org/wiki/Bl%C3%A9"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643E6423-96C2-F6A3-0AD2-5BCF1D6B4742}"/>
              </a:ext>
            </a:extLst>
          </p:cNvPr>
          <p:cNvPicPr>
            <a:picLocks noChangeAspect="1"/>
          </p:cNvPicPr>
          <p:nvPr/>
        </p:nvPicPr>
        <p:blipFill>
          <a:blip r:embed="rId2"/>
          <a:stretch>
            <a:fillRect/>
          </a:stretch>
        </p:blipFill>
        <p:spPr>
          <a:xfrm>
            <a:off x="-50883" y="-1"/>
            <a:ext cx="12242883" cy="6858001"/>
          </a:xfrm>
          <a:prstGeom prst="rect">
            <a:avLst/>
          </a:prstGeom>
        </p:spPr>
      </p:pic>
      <p:sp>
        <p:nvSpPr>
          <p:cNvPr id="24" name="Rectangle 23">
            <a:extLst>
              <a:ext uri="{FF2B5EF4-FFF2-40B4-BE49-F238E27FC236}">
                <a16:creationId xmlns:a16="http://schemas.microsoft.com/office/drawing/2014/main" id="{D36E1BE2-7900-6980-32DC-EF5C4BDE76B0}"/>
              </a:ext>
            </a:extLst>
          </p:cNvPr>
          <p:cNvSpPr/>
          <p:nvPr/>
        </p:nvSpPr>
        <p:spPr>
          <a:xfrm>
            <a:off x="6167535" y="0"/>
            <a:ext cx="4491152" cy="98904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FAA5B42A-4763-8500-D0BE-8BAF349A5A7C}"/>
              </a:ext>
            </a:extLst>
          </p:cNvPr>
          <p:cNvPicPr>
            <a:picLocks noChangeAspect="1"/>
          </p:cNvPicPr>
          <p:nvPr/>
        </p:nvPicPr>
        <p:blipFill>
          <a:blip r:embed="rId3"/>
          <a:stretch>
            <a:fillRect/>
          </a:stretch>
        </p:blipFill>
        <p:spPr>
          <a:xfrm>
            <a:off x="222167" y="327260"/>
            <a:ext cx="4399272" cy="848397"/>
          </a:xfrm>
          <a:prstGeom prst="rect">
            <a:avLst/>
          </a:prstGeom>
        </p:spPr>
      </p:pic>
      <p:sp>
        <p:nvSpPr>
          <p:cNvPr id="23" name="Titre 1">
            <a:extLst>
              <a:ext uri="{FF2B5EF4-FFF2-40B4-BE49-F238E27FC236}">
                <a16:creationId xmlns:a16="http://schemas.microsoft.com/office/drawing/2014/main" id="{919F2DF0-A73B-AFFD-8AE8-4F3C5B0F523D}"/>
              </a:ext>
            </a:extLst>
          </p:cNvPr>
          <p:cNvSpPr txBox="1">
            <a:spLocks/>
          </p:cNvSpPr>
          <p:nvPr/>
        </p:nvSpPr>
        <p:spPr>
          <a:xfrm>
            <a:off x="374196" y="1657980"/>
            <a:ext cx="8263845" cy="3395654"/>
          </a:xfrm>
          <a:prstGeom prst="rect">
            <a:avLst/>
          </a:prstGeom>
          <a:effectLst>
            <a:outerShdw blurRad="50800" dist="38100" dir="16200000" rotWithShape="0">
              <a:prstClr val="black">
                <a:alpha val="40000"/>
              </a:prst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5400" b="1" dirty="0"/>
              <a:t>L’état de la sécurité alimentaire et de la nutrition dans le monde </a:t>
            </a:r>
          </a:p>
        </p:txBody>
      </p:sp>
      <p:sp>
        <p:nvSpPr>
          <p:cNvPr id="25" name="Titre 1">
            <a:extLst>
              <a:ext uri="{FF2B5EF4-FFF2-40B4-BE49-F238E27FC236}">
                <a16:creationId xmlns:a16="http://schemas.microsoft.com/office/drawing/2014/main" id="{5BFEA20F-E776-6657-DCCE-677D06754B72}"/>
              </a:ext>
            </a:extLst>
          </p:cNvPr>
          <p:cNvSpPr txBox="1">
            <a:spLocks/>
          </p:cNvSpPr>
          <p:nvPr/>
        </p:nvSpPr>
        <p:spPr>
          <a:xfrm>
            <a:off x="6234584" y="64664"/>
            <a:ext cx="4598257" cy="867573"/>
          </a:xfrm>
          <a:prstGeom prst="rect">
            <a:avLst/>
          </a:prstGeom>
          <a:effectLst/>
        </p:spPr>
        <p:txBody>
          <a:bodyPr vert="horz" lIns="91440" tIns="45720" rIns="91440" bIns="45720" rtlCol="0" anchor="b">
            <a:normAutofit fontScale="9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étude de sante </a:t>
            </a:r>
          </a:p>
        </p:txBody>
      </p:sp>
      <p:sp>
        <p:nvSpPr>
          <p:cNvPr id="28" name="Rectangle 27">
            <a:extLst>
              <a:ext uri="{FF2B5EF4-FFF2-40B4-BE49-F238E27FC236}">
                <a16:creationId xmlns:a16="http://schemas.microsoft.com/office/drawing/2014/main" id="{03187547-6180-8DCF-C395-DAE8BEF41D0C}"/>
              </a:ext>
            </a:extLst>
          </p:cNvPr>
          <p:cNvSpPr/>
          <p:nvPr/>
        </p:nvSpPr>
        <p:spPr>
          <a:xfrm>
            <a:off x="463952" y="5061802"/>
            <a:ext cx="3915701" cy="178976"/>
          </a:xfrm>
          <a:prstGeom prst="rect">
            <a:avLst/>
          </a:prstGeom>
          <a:gradFill flip="none" rotWithShape="1">
            <a:gsLst>
              <a:gs pos="1000">
                <a:schemeClr val="accent5">
                  <a:lumMod val="0"/>
                  <a:lumOff val="100000"/>
                </a:schemeClr>
              </a:gs>
              <a:gs pos="3244">
                <a:srgbClr val="FFFFFF"/>
              </a:gs>
              <a:gs pos="38000">
                <a:schemeClr val="accent5">
                  <a:lumMod val="0"/>
                  <a:lumOff val="100000"/>
                  <a:alpha val="49000"/>
                </a:schemeClr>
              </a:gs>
              <a:gs pos="100000">
                <a:schemeClr val="accent5">
                  <a:lumMod val="10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itre 1">
            <a:extLst>
              <a:ext uri="{FF2B5EF4-FFF2-40B4-BE49-F238E27FC236}">
                <a16:creationId xmlns:a16="http://schemas.microsoft.com/office/drawing/2014/main" id="{5DF49A81-F858-FBCA-D81A-DECEF409E2D0}"/>
              </a:ext>
            </a:extLst>
          </p:cNvPr>
          <p:cNvSpPr txBox="1">
            <a:spLocks/>
          </p:cNvSpPr>
          <p:nvPr/>
        </p:nvSpPr>
        <p:spPr>
          <a:xfrm>
            <a:off x="410908" y="5535957"/>
            <a:ext cx="4095210" cy="856897"/>
          </a:xfrm>
          <a:prstGeom prst="rect">
            <a:avLst/>
          </a:prstGeom>
          <a:effectLst>
            <a:outerShdw blurRad="50800" dist="38100" dir="16200000" rotWithShape="0">
              <a:prstClr val="black">
                <a:alpha val="40000"/>
              </a:prst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b="1" dirty="0"/>
              <a:t>Etude sur le manioc en Thaïlande</a:t>
            </a:r>
          </a:p>
        </p:txBody>
      </p:sp>
    </p:spTree>
    <p:extLst>
      <p:ext uri="{BB962C8B-B14F-4D97-AF65-F5344CB8AC3E}">
        <p14:creationId xmlns:p14="http://schemas.microsoft.com/office/powerpoint/2010/main" val="221631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04D07619-D606-0E0F-B106-24E3763519A3}"/>
              </a:ext>
            </a:extLst>
          </p:cNvPr>
          <p:cNvPicPr>
            <a:picLocks noChangeAspect="1"/>
          </p:cNvPicPr>
          <p:nvPr/>
        </p:nvPicPr>
        <p:blipFill>
          <a:blip r:embed="rId2"/>
          <a:stretch>
            <a:fillRect/>
          </a:stretch>
        </p:blipFill>
        <p:spPr>
          <a:xfrm>
            <a:off x="323949" y="1563853"/>
            <a:ext cx="9802544" cy="5294147"/>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4844" y="98559"/>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Autofit/>
          </a:bodyPr>
          <a:lstStyle/>
          <a:p>
            <a:pPr algn="l"/>
            <a:r>
              <a:rPr lang="fr-FR" sz="2400" b="1" i="0" dirty="0">
                <a:solidFill>
                  <a:srgbClr val="000000"/>
                </a:solidFill>
                <a:effectLst/>
                <a:latin typeface="Helvetica Neue"/>
              </a:rPr>
              <a:t>L’utilisation des céréales et la répartition entre l’alimentation humaine et l’alimentation pour animaux</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4844" y="316923"/>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19" name="Sous-titre 2">
            <a:extLst>
              <a:ext uri="{FF2B5EF4-FFF2-40B4-BE49-F238E27FC236}">
                <a16:creationId xmlns:a16="http://schemas.microsoft.com/office/drawing/2014/main" id="{6F99E429-A0C5-997E-0253-9A48C6B19477}"/>
              </a:ext>
            </a:extLst>
          </p:cNvPr>
          <p:cNvSpPr txBox="1">
            <a:spLocks/>
          </p:cNvSpPr>
          <p:nvPr/>
        </p:nvSpPr>
        <p:spPr>
          <a:xfrm>
            <a:off x="9038134" y="4275437"/>
            <a:ext cx="3035030" cy="2496061"/>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b="0" i="0" dirty="0">
                <a:solidFill>
                  <a:srgbClr val="202122"/>
                </a:solidFill>
                <a:effectLst/>
                <a:latin typeface="Arial" panose="020B0604020202020204" pitchFamily="34" charset="0"/>
              </a:rPr>
              <a:t>Pour établir ce graphique les céréales pris en compte sont l’avoine, millet, seigle et </a:t>
            </a:r>
          </a:p>
          <a:p>
            <a:r>
              <a:rPr lang="fr-FR" sz="1600" dirty="0">
                <a:solidFill>
                  <a:srgbClr val="202122"/>
                </a:solidFill>
                <a:latin typeface="Arial" panose="020B0604020202020204" pitchFamily="34" charset="0"/>
              </a:rPr>
              <a:t>l</a:t>
            </a:r>
            <a:r>
              <a:rPr lang="fr-FR" sz="1600" b="0" i="0" dirty="0">
                <a:solidFill>
                  <a:srgbClr val="202122"/>
                </a:solidFill>
                <a:effectLst/>
                <a:latin typeface="Arial" panose="020B0604020202020204" pitchFamily="34" charset="0"/>
              </a:rPr>
              <a:t>es cinq céréales les plus cultivées dans le monde, selon les tonnages de grains produits, sont dans l'ordre le </a:t>
            </a:r>
            <a:r>
              <a:rPr lang="fr-FR" sz="1600" b="0" i="0" u="none" strike="noStrike" dirty="0">
                <a:solidFill>
                  <a:srgbClr val="3366CC"/>
                </a:solidFill>
                <a:effectLst/>
                <a:latin typeface="Arial" panose="020B0604020202020204" pitchFamily="34" charset="0"/>
                <a:hlinkClick r:id="rId3" tooltip="Maïs"/>
              </a:rPr>
              <a:t>maïs</a:t>
            </a:r>
            <a:r>
              <a:rPr lang="fr-FR" sz="1600" b="0" i="0" dirty="0">
                <a:solidFill>
                  <a:srgbClr val="202122"/>
                </a:solidFill>
                <a:effectLst/>
                <a:latin typeface="Arial" panose="020B0604020202020204" pitchFamily="34" charset="0"/>
              </a:rPr>
              <a:t>, le </a:t>
            </a:r>
            <a:r>
              <a:rPr lang="fr-FR" sz="1600" b="0" i="0" u="none" strike="noStrike" dirty="0">
                <a:solidFill>
                  <a:srgbClr val="3366CC"/>
                </a:solidFill>
                <a:effectLst/>
                <a:latin typeface="Arial" panose="020B0604020202020204" pitchFamily="34" charset="0"/>
                <a:hlinkClick r:id="rId4" tooltip="Blé"/>
              </a:rPr>
              <a:t>blé</a:t>
            </a:r>
            <a:r>
              <a:rPr lang="fr-FR" sz="1600" b="0" i="0" dirty="0">
                <a:solidFill>
                  <a:srgbClr val="202122"/>
                </a:solidFill>
                <a:effectLst/>
                <a:latin typeface="Arial" panose="020B0604020202020204" pitchFamily="34" charset="0"/>
              </a:rPr>
              <a:t>, le </a:t>
            </a:r>
            <a:r>
              <a:rPr lang="fr-FR" sz="1600" b="0" i="0" u="none" strike="noStrike" dirty="0">
                <a:solidFill>
                  <a:srgbClr val="3366CC"/>
                </a:solidFill>
                <a:effectLst/>
                <a:latin typeface="Arial" panose="020B0604020202020204" pitchFamily="34" charset="0"/>
                <a:hlinkClick r:id="rId5" tooltip="Riz"/>
              </a:rPr>
              <a:t>riz</a:t>
            </a:r>
            <a:r>
              <a:rPr lang="fr-FR" sz="1600" b="0" i="0" dirty="0">
                <a:solidFill>
                  <a:srgbClr val="202122"/>
                </a:solidFill>
                <a:effectLst/>
                <a:latin typeface="Arial" panose="020B0604020202020204" pitchFamily="34" charset="0"/>
              </a:rPr>
              <a:t>, l’</a:t>
            </a:r>
            <a:r>
              <a:rPr lang="fr-FR" sz="1600" b="0" i="0" u="none" strike="noStrike" dirty="0">
                <a:solidFill>
                  <a:srgbClr val="3366CC"/>
                </a:solidFill>
                <a:effectLst/>
                <a:latin typeface="Arial" panose="020B0604020202020204" pitchFamily="34" charset="0"/>
                <a:hlinkClick r:id="rId6" tooltip="Orge commune"/>
              </a:rPr>
              <a:t>orge</a:t>
            </a:r>
            <a:r>
              <a:rPr lang="fr-FR" sz="1600" b="0" i="0" dirty="0">
                <a:solidFill>
                  <a:srgbClr val="202122"/>
                </a:solidFill>
                <a:effectLst/>
                <a:latin typeface="Arial" panose="020B0604020202020204" pitchFamily="34" charset="0"/>
              </a:rPr>
              <a:t> et le </a:t>
            </a:r>
            <a:r>
              <a:rPr lang="fr-FR" sz="1600" b="0" i="0" u="none" strike="noStrike" dirty="0">
                <a:solidFill>
                  <a:srgbClr val="3366CC"/>
                </a:solidFill>
                <a:effectLst/>
                <a:latin typeface="Arial" panose="020B0604020202020204" pitchFamily="34" charset="0"/>
                <a:hlinkClick r:id="rId7" tooltip="Sorgo commun"/>
              </a:rPr>
              <a:t>sorgho</a:t>
            </a:r>
            <a:r>
              <a:rPr lang="fr-FR" sz="1600" b="0" i="0" dirty="0">
                <a:solidFill>
                  <a:srgbClr val="202122"/>
                </a:solidFill>
                <a:effectLst/>
                <a:latin typeface="Arial" panose="020B0604020202020204" pitchFamily="34" charset="0"/>
              </a:rPr>
              <a:t>.</a:t>
            </a:r>
            <a:endParaRPr lang="fr-FR" sz="1600" b="1" dirty="0">
              <a:solidFill>
                <a:srgbClr val="000000"/>
              </a:solidFill>
              <a:latin typeface="Helvetica Neue"/>
            </a:endParaRPr>
          </a:p>
          <a:p>
            <a:endParaRPr lang="fr-FR" sz="1600" b="1" dirty="0">
              <a:solidFill>
                <a:srgbClr val="000000"/>
              </a:solidFill>
              <a:latin typeface="Helvetica Neue"/>
            </a:endParaRPr>
          </a:p>
        </p:txBody>
      </p:sp>
    </p:spTree>
    <p:extLst>
      <p:ext uri="{BB962C8B-B14F-4D97-AF65-F5344CB8AC3E}">
        <p14:creationId xmlns:p14="http://schemas.microsoft.com/office/powerpoint/2010/main" val="187564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B55B22B2-BE85-FB69-3306-227D443F13E5}"/>
              </a:ext>
            </a:extLst>
          </p:cNvPr>
          <p:cNvPicPr>
            <a:picLocks noChangeAspect="1"/>
          </p:cNvPicPr>
          <p:nvPr/>
        </p:nvPicPr>
        <p:blipFill>
          <a:blip r:embed="rId2"/>
          <a:stretch>
            <a:fillRect/>
          </a:stretch>
        </p:blipFill>
        <p:spPr>
          <a:xfrm>
            <a:off x="1856200" y="1006382"/>
            <a:ext cx="3763205" cy="5762269"/>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104480"/>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rmAutofit/>
          </a:bodyPr>
          <a:lstStyle/>
          <a:p>
            <a:r>
              <a:rPr lang="fr-FR" sz="2400" b="1" dirty="0">
                <a:solidFill>
                  <a:srgbClr val="000000"/>
                </a:solidFill>
                <a:latin typeface="Helvetica Neue"/>
              </a:rPr>
              <a:t>L’u</a:t>
            </a:r>
            <a:r>
              <a:rPr lang="fr-FR" sz="2400" b="1" i="0" dirty="0">
                <a:solidFill>
                  <a:srgbClr val="000000"/>
                </a:solidFill>
                <a:effectLst/>
                <a:latin typeface="Helvetica Neue"/>
              </a:rPr>
              <a:t>tilisation du manioc par la Thaïlande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43226" y="29281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6070836" y="2041622"/>
            <a:ext cx="5943600" cy="2403563"/>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800" b="1" dirty="0">
                <a:solidFill>
                  <a:srgbClr val="000000"/>
                </a:solidFill>
                <a:latin typeface="Helvetica Neue"/>
              </a:rPr>
              <a:t>83.41%</a:t>
            </a:r>
            <a:r>
              <a:rPr lang="fr-FR" sz="1700" dirty="0">
                <a:solidFill>
                  <a:srgbClr val="000000"/>
                </a:solidFill>
                <a:latin typeface="Helvetica Neue"/>
              </a:rPr>
              <a:t> du manioc est exporté</a:t>
            </a:r>
          </a:p>
          <a:p>
            <a:r>
              <a:rPr lang="fr-FR" sz="2800" b="1" dirty="0">
                <a:solidFill>
                  <a:srgbClr val="000000"/>
                </a:solidFill>
                <a:latin typeface="Helvetica Neue"/>
              </a:rPr>
              <a:t>2.88%</a:t>
            </a:r>
            <a:r>
              <a:rPr lang="fr-FR" sz="1700" b="1" dirty="0">
                <a:solidFill>
                  <a:srgbClr val="000000"/>
                </a:solidFill>
                <a:latin typeface="Helvetica Neue"/>
              </a:rPr>
              <a:t> </a:t>
            </a:r>
            <a:r>
              <a:rPr lang="fr-FR" sz="1700" dirty="0">
                <a:solidFill>
                  <a:srgbClr val="000000"/>
                </a:solidFill>
                <a:latin typeface="Helvetica Neue"/>
              </a:rPr>
              <a:t>est réservé à la consommation</a:t>
            </a:r>
          </a:p>
          <a:p>
            <a:endParaRPr lang="fr-FR" sz="1700" dirty="0">
              <a:solidFill>
                <a:srgbClr val="000000"/>
              </a:solidFill>
              <a:latin typeface="Helvetica Neue"/>
            </a:endParaRPr>
          </a:p>
          <a:p>
            <a:r>
              <a:rPr lang="fr-FR" sz="2800" b="1" dirty="0">
                <a:solidFill>
                  <a:srgbClr val="000000"/>
                </a:solidFill>
                <a:latin typeface="Helvetica Neue"/>
              </a:rPr>
              <a:t>8.98% </a:t>
            </a:r>
            <a:r>
              <a:rPr lang="fr-FR" sz="1700" dirty="0">
                <a:solidFill>
                  <a:srgbClr val="000000"/>
                </a:solidFill>
                <a:latin typeface="Helvetica Neue"/>
              </a:rPr>
              <a:t>de la population est en sous nutrition</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
        <p:nvSpPr>
          <p:cNvPr id="20" name="Sous-titre 2">
            <a:extLst>
              <a:ext uri="{FF2B5EF4-FFF2-40B4-BE49-F238E27FC236}">
                <a16:creationId xmlns:a16="http://schemas.microsoft.com/office/drawing/2014/main" id="{AD3214A9-068C-065D-5F45-8092217645E8}"/>
              </a:ext>
            </a:extLst>
          </p:cNvPr>
          <p:cNvSpPr txBox="1">
            <a:spLocks/>
          </p:cNvSpPr>
          <p:nvPr/>
        </p:nvSpPr>
        <p:spPr>
          <a:xfrm>
            <a:off x="8588034" y="5195944"/>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Politique agroalimentaire très agressive.</a:t>
            </a:r>
          </a:p>
          <a:p>
            <a:r>
              <a:rPr lang="fr-FR" sz="1700" dirty="0">
                <a:solidFill>
                  <a:srgbClr val="000000"/>
                </a:solidFill>
                <a:latin typeface="Helvetica Neue"/>
              </a:rPr>
              <a:t>Le pays contient plus de 40% de terres agricoles.</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99796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04480"/>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rmAutofit/>
          </a:bodyPr>
          <a:lstStyle/>
          <a:p>
            <a:r>
              <a:rPr lang="fr-FR" sz="2400" b="1" dirty="0">
                <a:solidFill>
                  <a:srgbClr val="000000"/>
                </a:solidFill>
                <a:latin typeface="Helvetica Neue"/>
              </a:rPr>
              <a:t>Répartition</a:t>
            </a:r>
            <a:r>
              <a:rPr lang="fr-FR" sz="2400" b="1" i="0" dirty="0">
                <a:solidFill>
                  <a:srgbClr val="000000"/>
                </a:solidFill>
                <a:effectLst/>
                <a:latin typeface="Helvetica Neue"/>
              </a:rPr>
              <a:t> du manioc en Thaïlande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43226" y="29281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pic>
        <p:nvPicPr>
          <p:cNvPr id="19" name="Image 18">
            <a:extLst>
              <a:ext uri="{FF2B5EF4-FFF2-40B4-BE49-F238E27FC236}">
                <a16:creationId xmlns:a16="http://schemas.microsoft.com/office/drawing/2014/main" id="{E0DDDAF2-B2FE-1681-E929-124E68AAC312}"/>
              </a:ext>
            </a:extLst>
          </p:cNvPr>
          <p:cNvPicPr>
            <a:picLocks noChangeAspect="1"/>
          </p:cNvPicPr>
          <p:nvPr/>
        </p:nvPicPr>
        <p:blipFill>
          <a:blip r:embed="rId2"/>
          <a:stretch>
            <a:fillRect/>
          </a:stretch>
        </p:blipFill>
        <p:spPr>
          <a:xfrm>
            <a:off x="243226" y="1671887"/>
            <a:ext cx="8410471" cy="5081633"/>
          </a:xfrm>
          <a:prstGeom prst="rect">
            <a:avLst/>
          </a:prstGeom>
        </p:spPr>
      </p:pic>
      <p:sp>
        <p:nvSpPr>
          <p:cNvPr id="2" name="Sous-titre 2">
            <a:extLst>
              <a:ext uri="{FF2B5EF4-FFF2-40B4-BE49-F238E27FC236}">
                <a16:creationId xmlns:a16="http://schemas.microsoft.com/office/drawing/2014/main" id="{14BAB9A9-6EEA-6F5E-4A62-6B2FFC8C1F73}"/>
              </a:ext>
            </a:extLst>
          </p:cNvPr>
          <p:cNvSpPr txBox="1">
            <a:spLocks/>
          </p:cNvSpPr>
          <p:nvPr/>
        </p:nvSpPr>
        <p:spPr>
          <a:xfrm>
            <a:off x="8588034" y="4158641"/>
            <a:ext cx="3426402" cy="2374399"/>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l" fontAlgn="base"/>
            <a:r>
              <a:rPr lang="fr-FR" sz="1600" b="0" i="0" dirty="0">
                <a:solidFill>
                  <a:srgbClr val="171717"/>
                </a:solidFill>
                <a:effectLst/>
                <a:latin typeface="Helvetica Neue"/>
              </a:rPr>
              <a:t>Pertes: </a:t>
            </a:r>
            <a:br>
              <a:rPr lang="fr-FR" sz="1600" b="0" i="0" dirty="0">
                <a:solidFill>
                  <a:srgbClr val="171717"/>
                </a:solidFill>
                <a:effectLst/>
                <a:latin typeface="Helvetica Neue"/>
              </a:rPr>
            </a:br>
            <a:r>
              <a:rPr lang="fr-FR" sz="1600" b="0" i="0" dirty="0">
                <a:solidFill>
                  <a:srgbClr val="171717"/>
                </a:solidFill>
                <a:effectLst/>
                <a:latin typeface="Helvetica Neue"/>
              </a:rPr>
              <a:t>Optimiser les pertes de denrées alimentaires pendant et après la récolte se produisent au niveau des petits exploitants agricoles  une gestion inadéquate des sols, la lutte contre les parasites, l’inefficacité des techniques.</a:t>
            </a:r>
            <a:endParaRPr lang="fr-FR" sz="16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
        <p:nvSpPr>
          <p:cNvPr id="4" name="Sous-titre 2">
            <a:extLst>
              <a:ext uri="{FF2B5EF4-FFF2-40B4-BE49-F238E27FC236}">
                <a16:creationId xmlns:a16="http://schemas.microsoft.com/office/drawing/2014/main" id="{6C3C5611-2AE0-69E9-B842-248BBAA7590B}"/>
              </a:ext>
            </a:extLst>
          </p:cNvPr>
          <p:cNvSpPr txBox="1">
            <a:spLocks/>
          </p:cNvSpPr>
          <p:nvPr/>
        </p:nvSpPr>
        <p:spPr>
          <a:xfrm>
            <a:off x="8588034" y="2467357"/>
            <a:ext cx="3426402" cy="1566024"/>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l" fontAlgn="base"/>
            <a:r>
              <a:rPr lang="fr-FR" sz="1600" b="0" i="0" dirty="0">
                <a:solidFill>
                  <a:srgbClr val="171717"/>
                </a:solidFill>
                <a:effectLst/>
                <a:latin typeface="Helvetica Neue"/>
              </a:rPr>
              <a:t>Autres utilisations :</a:t>
            </a:r>
          </a:p>
          <a:p>
            <a:pPr algn="l" fontAlgn="base"/>
            <a:r>
              <a:rPr lang="fr-FR" sz="1600" dirty="0">
                <a:solidFill>
                  <a:srgbClr val="171717"/>
                </a:solidFill>
                <a:latin typeface="Helvetica Neue"/>
              </a:rPr>
              <a:t>A</a:t>
            </a:r>
            <a:r>
              <a:rPr lang="fr-FR" sz="1600" b="0" i="0" dirty="0">
                <a:solidFill>
                  <a:srgbClr val="171717"/>
                </a:solidFill>
                <a:effectLst/>
                <a:latin typeface="Helvetica Neue"/>
              </a:rPr>
              <a:t>liments comestibles qui sont gaspillés pendant la transformation</a:t>
            </a:r>
            <a:endParaRPr lang="fr-FR" sz="16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p:txBody>
      </p:sp>
    </p:spTree>
    <p:extLst>
      <p:ext uri="{BB962C8B-B14F-4D97-AF65-F5344CB8AC3E}">
        <p14:creationId xmlns:p14="http://schemas.microsoft.com/office/powerpoint/2010/main" val="384208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0" y="508094"/>
            <a:ext cx="7111225"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24864" y="2045556"/>
            <a:ext cx="6986361" cy="3907772"/>
          </a:xfrm>
        </p:spPr>
        <p:txBody>
          <a:bodyPr>
            <a:normAutofit/>
          </a:bodyPr>
          <a:lstStyle/>
          <a:p>
            <a:pPr algn="l"/>
            <a:r>
              <a:rPr lang="fr-FR" sz="2000" i="0" dirty="0">
                <a:solidFill>
                  <a:srgbClr val="000000"/>
                </a:solidFill>
                <a:effectLst/>
                <a:latin typeface="Helvetica Neue"/>
              </a:rPr>
              <a:t> Les 10 pays avec la proportion de personnes sous-alimentées la plus forte en 2017</a:t>
            </a:r>
          </a:p>
          <a:p>
            <a:r>
              <a:rPr lang="fr-FR" sz="2000" i="0" dirty="0">
                <a:solidFill>
                  <a:srgbClr val="000000"/>
                </a:solidFill>
                <a:effectLst/>
                <a:latin typeface="Helvetica Neue"/>
              </a:rPr>
              <a:t> Les pays qui ont le plus bénéficié d’aide depuis 2013</a:t>
            </a:r>
          </a:p>
          <a:p>
            <a:r>
              <a:rPr lang="fr-FR" sz="2000" dirty="0">
                <a:solidFill>
                  <a:srgbClr val="000000"/>
                </a:solidFill>
                <a:latin typeface="Helvetica Neue"/>
              </a:rPr>
              <a:t> Les 10 pays ou la disponibilité alimentaire est la plus haute</a:t>
            </a:r>
            <a:endParaRPr lang="fr-FR" sz="2000" i="0" dirty="0">
              <a:solidFill>
                <a:srgbClr val="000000"/>
              </a:solidFill>
              <a:effectLst/>
              <a:latin typeface="Helvetica Neue"/>
            </a:endParaRPr>
          </a:p>
          <a:p>
            <a:r>
              <a:rPr lang="fr-FR" sz="2000" dirty="0">
                <a:solidFill>
                  <a:srgbClr val="000000"/>
                </a:solidFill>
                <a:latin typeface="Helvetica Neue"/>
              </a:rPr>
              <a:t> Les 10 pays ou la disponibilité alimentaire est la plus basse</a:t>
            </a:r>
          </a:p>
          <a:p>
            <a:pPr marL="342900" indent="-342900">
              <a:buFontTx/>
              <a:buChar char="-"/>
            </a:pPr>
            <a:endParaRPr lang="fr-FR" sz="1600" b="1" i="0" dirty="0">
              <a:solidFill>
                <a:srgbClr val="000000"/>
              </a:solidFill>
              <a:effectLst/>
              <a:latin typeface="Helvetica Neue"/>
            </a:endParaRPr>
          </a:p>
          <a:p>
            <a:r>
              <a:rPr lang="fr-FR" sz="2000" b="1" dirty="0">
                <a:solidFill>
                  <a:srgbClr val="A24C12"/>
                </a:solidFill>
              </a:rPr>
              <a:t>CONCLUSION</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55924" y="70849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9" name="Image 8">
            <a:extLst>
              <a:ext uri="{FF2B5EF4-FFF2-40B4-BE49-F238E27FC236}">
                <a16:creationId xmlns:a16="http://schemas.microsoft.com/office/drawing/2014/main" id="{E583D5D4-45F6-1508-3520-3AA73160C989}"/>
              </a:ext>
            </a:extLst>
          </p:cNvPr>
          <p:cNvPicPr>
            <a:picLocks noChangeAspect="1"/>
          </p:cNvPicPr>
          <p:nvPr/>
        </p:nvPicPr>
        <p:blipFill>
          <a:blip r:embed="rId2"/>
          <a:stretch>
            <a:fillRect/>
          </a:stretch>
        </p:blipFill>
        <p:spPr>
          <a:xfrm>
            <a:off x="7236091" y="0"/>
            <a:ext cx="4955909" cy="6858000"/>
          </a:xfrm>
          <a:prstGeom prst="rect">
            <a:avLst/>
          </a:prstGeom>
        </p:spPr>
      </p:pic>
    </p:spTree>
    <p:extLst>
      <p:ext uri="{BB962C8B-B14F-4D97-AF65-F5344CB8AC3E}">
        <p14:creationId xmlns:p14="http://schemas.microsoft.com/office/powerpoint/2010/main" val="135086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04572" y="114389"/>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308853" y="1055450"/>
            <a:ext cx="11588075" cy="607148"/>
          </a:xfrm>
        </p:spPr>
        <p:txBody>
          <a:bodyPr>
            <a:noAutofit/>
          </a:bodyPr>
          <a:lstStyle/>
          <a:p>
            <a:pPr algn="l"/>
            <a:r>
              <a:rPr lang="fr-FR" sz="2400" i="0" dirty="0">
                <a:solidFill>
                  <a:srgbClr val="000000"/>
                </a:solidFill>
                <a:effectLst/>
                <a:latin typeface="Helvetica Neue"/>
              </a:rPr>
              <a:t> Les 10 pays avec la proportion de personnes sous-alimentées la plus forte en 2017</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30852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
        <p:nvSpPr>
          <p:cNvPr id="17" name="Sous-titre 2">
            <a:extLst>
              <a:ext uri="{FF2B5EF4-FFF2-40B4-BE49-F238E27FC236}">
                <a16:creationId xmlns:a16="http://schemas.microsoft.com/office/drawing/2014/main" id="{AEB7576A-E493-54B6-2EC6-8331A217F823}"/>
              </a:ext>
            </a:extLst>
          </p:cNvPr>
          <p:cNvSpPr txBox="1">
            <a:spLocks/>
          </p:cNvSpPr>
          <p:nvPr/>
        </p:nvSpPr>
        <p:spPr>
          <a:xfrm>
            <a:off x="9802063" y="5388988"/>
            <a:ext cx="2285365" cy="863340"/>
          </a:xfrm>
          <a:prstGeom prst="rect">
            <a:avLst/>
          </a:prstGeom>
          <a:ln>
            <a:solidFill>
              <a:srgbClr val="E67122"/>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400" dirty="0">
                <a:solidFill>
                  <a:srgbClr val="000000"/>
                </a:solidFill>
                <a:latin typeface="Helvetica Neue"/>
              </a:rPr>
              <a:t>Les pays présentent tous des situations de guerre, ou catastrophe naturel </a:t>
            </a:r>
          </a:p>
        </p:txBody>
      </p:sp>
      <p:pic>
        <p:nvPicPr>
          <p:cNvPr id="25" name="Image 24">
            <a:extLst>
              <a:ext uri="{FF2B5EF4-FFF2-40B4-BE49-F238E27FC236}">
                <a16:creationId xmlns:a16="http://schemas.microsoft.com/office/drawing/2014/main" id="{F98A5FF1-A0F9-8B9C-1819-966BDE157571}"/>
              </a:ext>
            </a:extLst>
          </p:cNvPr>
          <p:cNvPicPr>
            <a:picLocks noChangeAspect="1"/>
          </p:cNvPicPr>
          <p:nvPr/>
        </p:nvPicPr>
        <p:blipFill>
          <a:blip r:embed="rId2"/>
          <a:stretch>
            <a:fillRect/>
          </a:stretch>
        </p:blipFill>
        <p:spPr>
          <a:xfrm>
            <a:off x="105148" y="1499086"/>
            <a:ext cx="9429550" cy="5244525"/>
          </a:xfrm>
          <a:prstGeom prst="rect">
            <a:avLst/>
          </a:prstGeom>
        </p:spPr>
      </p:pic>
    </p:spTree>
    <p:extLst>
      <p:ext uri="{BB962C8B-B14F-4D97-AF65-F5344CB8AC3E}">
        <p14:creationId xmlns:p14="http://schemas.microsoft.com/office/powerpoint/2010/main" val="81068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0FBD634-8364-EA3A-DB2C-FC47FAB6EC9F}"/>
              </a:ext>
            </a:extLst>
          </p:cNvPr>
          <p:cNvPicPr>
            <a:picLocks noChangeAspect="1"/>
          </p:cNvPicPr>
          <p:nvPr/>
        </p:nvPicPr>
        <p:blipFill>
          <a:blip r:embed="rId2"/>
          <a:stretch>
            <a:fillRect/>
          </a:stretch>
        </p:blipFill>
        <p:spPr>
          <a:xfrm>
            <a:off x="0" y="0"/>
            <a:ext cx="10587788"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104572" y="94666"/>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351007" y="1055450"/>
            <a:ext cx="10933078" cy="607148"/>
          </a:xfrm>
        </p:spPr>
        <p:txBody>
          <a:bodyPr>
            <a:normAutofit fontScale="92500"/>
          </a:bodyPr>
          <a:lstStyle/>
          <a:p>
            <a:pPr algn="l"/>
            <a:r>
              <a:rPr lang="fr-FR" sz="2000" i="0" dirty="0">
                <a:solidFill>
                  <a:srgbClr val="000000"/>
                </a:solidFill>
                <a:effectLst/>
                <a:latin typeface="Helvetica Neue"/>
              </a:rPr>
              <a:t> </a:t>
            </a:r>
            <a:r>
              <a:rPr lang="fr-FR" sz="2000" b="1" i="0" dirty="0">
                <a:solidFill>
                  <a:srgbClr val="000000"/>
                </a:solidFill>
                <a:effectLst/>
                <a:latin typeface="Helvetica Neue"/>
              </a:rPr>
              <a:t>Les pays pour lesquels la proportion de personnes sous-alimentées est la plus forte en 2017</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275221"/>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
        <p:nvSpPr>
          <p:cNvPr id="9" name="Sous-titre 2">
            <a:extLst>
              <a:ext uri="{FF2B5EF4-FFF2-40B4-BE49-F238E27FC236}">
                <a16:creationId xmlns:a16="http://schemas.microsoft.com/office/drawing/2014/main" id="{677099DB-7F6C-0781-FA75-0CF75686A563}"/>
              </a:ext>
            </a:extLst>
          </p:cNvPr>
          <p:cNvSpPr txBox="1">
            <a:spLocks/>
          </p:cNvSpPr>
          <p:nvPr/>
        </p:nvSpPr>
        <p:spPr>
          <a:xfrm>
            <a:off x="9435830" y="1829697"/>
            <a:ext cx="2502528" cy="444352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i="0" dirty="0">
                <a:solidFill>
                  <a:srgbClr val="000000"/>
                </a:solidFill>
                <a:effectLst/>
                <a:latin typeface="Helvetica Neue"/>
              </a:rPr>
              <a:t>Haïti</a:t>
            </a:r>
            <a:r>
              <a:rPr lang="fr-FR" sz="2000" b="1" dirty="0">
                <a:solidFill>
                  <a:srgbClr val="000000"/>
                </a:solidFill>
                <a:latin typeface="Helvetica Neue"/>
              </a:rPr>
              <a:t> </a:t>
            </a:r>
            <a:r>
              <a:rPr lang="fr-FR" sz="2000" i="0" dirty="0">
                <a:solidFill>
                  <a:srgbClr val="000000"/>
                </a:solidFill>
                <a:effectLst/>
                <a:latin typeface="Helvetica Neue"/>
              </a:rPr>
              <a:t>48 %</a:t>
            </a:r>
            <a:endParaRPr lang="fr-FR" sz="2000" dirty="0">
              <a:solidFill>
                <a:srgbClr val="000000"/>
              </a:solidFill>
              <a:latin typeface="Helvetica Neue"/>
            </a:endParaRPr>
          </a:p>
          <a:p>
            <a:r>
              <a:rPr lang="fr-FR" sz="2000" b="1" i="0" dirty="0">
                <a:solidFill>
                  <a:srgbClr val="000000"/>
                </a:solidFill>
                <a:effectLst/>
                <a:latin typeface="Helvetica Neue"/>
              </a:rPr>
              <a:t>Corée du nord</a:t>
            </a:r>
            <a:r>
              <a:rPr lang="fr-FR" sz="2000" b="1" dirty="0">
                <a:solidFill>
                  <a:srgbClr val="000000"/>
                </a:solidFill>
                <a:latin typeface="Helvetica Neue"/>
              </a:rPr>
              <a:t> </a:t>
            </a:r>
            <a:r>
              <a:rPr lang="fr-FR" sz="2000" dirty="0">
                <a:solidFill>
                  <a:srgbClr val="000000"/>
                </a:solidFill>
                <a:latin typeface="Helvetica Neue"/>
              </a:rPr>
              <a:t>45%</a:t>
            </a:r>
          </a:p>
          <a:p>
            <a:r>
              <a:rPr lang="fr-FR" sz="2000" b="1" i="0" dirty="0">
                <a:solidFill>
                  <a:srgbClr val="000000"/>
                </a:solidFill>
                <a:effectLst/>
                <a:latin typeface="Helvetica Neue"/>
              </a:rPr>
              <a:t>Madagascar</a:t>
            </a:r>
            <a:r>
              <a:rPr lang="fr-FR" sz="2000" b="1" dirty="0">
                <a:solidFill>
                  <a:srgbClr val="000000"/>
                </a:solidFill>
                <a:latin typeface="Helvetica Neue"/>
              </a:rPr>
              <a:t> </a:t>
            </a:r>
            <a:r>
              <a:rPr lang="fr-FR" sz="2000" dirty="0">
                <a:solidFill>
                  <a:srgbClr val="000000"/>
                </a:solidFill>
                <a:latin typeface="Helvetica Neue"/>
              </a:rPr>
              <a:t>41 %</a:t>
            </a:r>
          </a:p>
          <a:p>
            <a:r>
              <a:rPr lang="fr-FR" sz="2000" b="1" i="0" dirty="0">
                <a:solidFill>
                  <a:srgbClr val="000000"/>
                </a:solidFill>
                <a:effectLst/>
                <a:latin typeface="Helvetica Neue"/>
              </a:rPr>
              <a:t>Libéria </a:t>
            </a:r>
            <a:r>
              <a:rPr lang="fr-FR" sz="2000" dirty="0">
                <a:solidFill>
                  <a:srgbClr val="000000"/>
                </a:solidFill>
                <a:latin typeface="Helvetica Neue"/>
              </a:rPr>
              <a:t>38%</a:t>
            </a:r>
          </a:p>
          <a:p>
            <a:r>
              <a:rPr lang="fr-FR" sz="2000" b="1" i="0" dirty="0">
                <a:solidFill>
                  <a:srgbClr val="000000"/>
                </a:solidFill>
                <a:effectLst/>
                <a:latin typeface="Helvetica Neue"/>
              </a:rPr>
              <a:t>Lesotho</a:t>
            </a:r>
            <a:r>
              <a:rPr lang="fr-FR" sz="2000" b="1" dirty="0">
                <a:solidFill>
                  <a:srgbClr val="000000"/>
                </a:solidFill>
                <a:latin typeface="Helvetica Neue"/>
              </a:rPr>
              <a:t> </a:t>
            </a:r>
            <a:r>
              <a:rPr lang="fr-FR" sz="2000" dirty="0">
                <a:solidFill>
                  <a:srgbClr val="000000"/>
                </a:solidFill>
                <a:latin typeface="Helvetica Neue"/>
              </a:rPr>
              <a:t>38%</a:t>
            </a:r>
          </a:p>
          <a:p>
            <a:r>
              <a:rPr lang="fr-FR" sz="2000" b="1" i="0" dirty="0">
                <a:solidFill>
                  <a:srgbClr val="000000"/>
                </a:solidFill>
                <a:effectLst/>
                <a:latin typeface="Helvetica Neue"/>
              </a:rPr>
              <a:t>Tchad</a:t>
            </a:r>
            <a:r>
              <a:rPr lang="fr-FR" sz="2000" b="1" dirty="0">
                <a:solidFill>
                  <a:srgbClr val="000000"/>
                </a:solidFill>
                <a:latin typeface="Helvetica Neue"/>
              </a:rPr>
              <a:t> </a:t>
            </a:r>
            <a:r>
              <a:rPr lang="fr-FR" sz="2000" dirty="0">
                <a:solidFill>
                  <a:srgbClr val="000000"/>
                </a:solidFill>
                <a:latin typeface="Helvetica Neue"/>
              </a:rPr>
              <a:t>38%</a:t>
            </a:r>
          </a:p>
          <a:p>
            <a:r>
              <a:rPr lang="fr-FR" sz="2000" b="1" i="0" dirty="0">
                <a:solidFill>
                  <a:srgbClr val="000000"/>
                </a:solidFill>
                <a:effectLst/>
                <a:latin typeface="Helvetica Neue"/>
              </a:rPr>
              <a:t>Rwanda</a:t>
            </a:r>
            <a:r>
              <a:rPr lang="fr-FR" sz="2000" b="1" dirty="0">
                <a:solidFill>
                  <a:srgbClr val="000000"/>
                </a:solidFill>
                <a:latin typeface="Helvetica Neue"/>
              </a:rPr>
              <a:t> </a:t>
            </a:r>
            <a:r>
              <a:rPr lang="fr-FR" sz="2000" dirty="0">
                <a:solidFill>
                  <a:srgbClr val="000000"/>
                </a:solidFill>
                <a:latin typeface="Helvetica Neue"/>
              </a:rPr>
              <a:t>35%</a:t>
            </a:r>
          </a:p>
          <a:p>
            <a:r>
              <a:rPr lang="fr-FR" sz="2000" b="1" i="0" dirty="0">
                <a:solidFill>
                  <a:srgbClr val="000000"/>
                </a:solidFill>
                <a:effectLst/>
                <a:latin typeface="Helvetica Neue"/>
              </a:rPr>
              <a:t>Mozambique</a:t>
            </a:r>
            <a:r>
              <a:rPr lang="fr-FR" sz="2000" b="1" dirty="0">
                <a:solidFill>
                  <a:srgbClr val="000000"/>
                </a:solidFill>
                <a:latin typeface="Helvetica Neue"/>
              </a:rPr>
              <a:t> </a:t>
            </a:r>
            <a:r>
              <a:rPr lang="fr-FR" sz="2000" dirty="0">
                <a:solidFill>
                  <a:srgbClr val="000000"/>
                </a:solidFill>
                <a:latin typeface="Helvetica Neue"/>
              </a:rPr>
              <a:t>33%</a:t>
            </a:r>
          </a:p>
          <a:p>
            <a:r>
              <a:rPr lang="fr-FR" sz="2000" b="1" i="0" dirty="0">
                <a:solidFill>
                  <a:srgbClr val="000000"/>
                </a:solidFill>
                <a:effectLst/>
                <a:latin typeface="Helvetica Neue"/>
              </a:rPr>
              <a:t>Timor</a:t>
            </a:r>
            <a:r>
              <a:rPr lang="fr-FR" sz="2000" b="1" dirty="0">
                <a:solidFill>
                  <a:srgbClr val="000000"/>
                </a:solidFill>
                <a:latin typeface="Helvetica Neue"/>
              </a:rPr>
              <a:t> </a:t>
            </a:r>
            <a:r>
              <a:rPr lang="fr-FR" sz="2000" dirty="0">
                <a:solidFill>
                  <a:srgbClr val="000000"/>
                </a:solidFill>
                <a:latin typeface="Helvetica Neue"/>
              </a:rPr>
              <a:t>32%</a:t>
            </a:r>
          </a:p>
          <a:p>
            <a:r>
              <a:rPr lang="fr-FR" sz="2000" b="1" i="0" dirty="0">
                <a:solidFill>
                  <a:srgbClr val="000000"/>
                </a:solidFill>
                <a:effectLst/>
                <a:latin typeface="Helvetica Neue"/>
              </a:rPr>
              <a:t>Afghanistan</a:t>
            </a:r>
            <a:r>
              <a:rPr lang="fr-FR" sz="2000" b="1" dirty="0">
                <a:solidFill>
                  <a:srgbClr val="000000"/>
                </a:solidFill>
                <a:latin typeface="Helvetica Neue"/>
              </a:rPr>
              <a:t> </a:t>
            </a:r>
            <a:r>
              <a:rPr lang="fr-FR" sz="2000" dirty="0">
                <a:solidFill>
                  <a:srgbClr val="000000"/>
                </a:solidFill>
                <a:latin typeface="Helvetica Neue"/>
              </a:rPr>
              <a:t>29%</a:t>
            </a:r>
          </a:p>
          <a:p>
            <a:endParaRPr lang="fr-FR" sz="2000" dirty="0">
              <a:solidFill>
                <a:srgbClr val="000000"/>
              </a:solidFill>
              <a:latin typeface="Helvetica Neue"/>
            </a:endParaRPr>
          </a:p>
        </p:txBody>
      </p:sp>
      <p:sp>
        <p:nvSpPr>
          <p:cNvPr id="10" name="Sous-titre 2">
            <a:extLst>
              <a:ext uri="{FF2B5EF4-FFF2-40B4-BE49-F238E27FC236}">
                <a16:creationId xmlns:a16="http://schemas.microsoft.com/office/drawing/2014/main" id="{43E0B77A-3BFB-B308-9EEC-C31907F7423A}"/>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la population du comparé à sa population en sous nutrition</a:t>
            </a: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163461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7ED"/>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E1710D0-8BA9-0582-DB33-A604C2B7B317}"/>
              </a:ext>
            </a:extLst>
          </p:cNvPr>
          <p:cNvPicPr>
            <a:picLocks noChangeAspect="1"/>
          </p:cNvPicPr>
          <p:nvPr/>
        </p:nvPicPr>
        <p:blipFill>
          <a:blip r:embed="rId2"/>
          <a:stretch>
            <a:fillRect/>
          </a:stretch>
        </p:blipFill>
        <p:spPr>
          <a:xfrm>
            <a:off x="0" y="0"/>
            <a:ext cx="10620149" cy="6858000"/>
          </a:xfrm>
          <a:prstGeom prst="rect">
            <a:avLst/>
          </a:prstGeom>
          <a:solidFill>
            <a:srgbClr val="F1F7ED"/>
          </a:solidFill>
        </p:spPr>
      </p:pic>
      <p:sp>
        <p:nvSpPr>
          <p:cNvPr id="6" name="Rectangle 5">
            <a:extLst>
              <a:ext uri="{FF2B5EF4-FFF2-40B4-BE49-F238E27FC236}">
                <a16:creationId xmlns:a16="http://schemas.microsoft.com/office/drawing/2014/main" id="{CDCEAF21-8F65-4839-2896-E85513AD6DA9}"/>
              </a:ext>
            </a:extLst>
          </p:cNvPr>
          <p:cNvSpPr/>
          <p:nvPr/>
        </p:nvSpPr>
        <p:spPr>
          <a:xfrm>
            <a:off x="104572" y="94666"/>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4572" y="275221"/>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425585" y="1662598"/>
            <a:ext cx="10933078" cy="240356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endParaRPr lang="fr-FR" dirty="0">
              <a:solidFill>
                <a:srgbClr val="FF0000"/>
              </a:solidFill>
            </a:endParaRPr>
          </a:p>
        </p:txBody>
      </p:sp>
      <p:sp>
        <p:nvSpPr>
          <p:cNvPr id="11" name="Sous-titre 2">
            <a:extLst>
              <a:ext uri="{FF2B5EF4-FFF2-40B4-BE49-F238E27FC236}">
                <a16:creationId xmlns:a16="http://schemas.microsoft.com/office/drawing/2014/main" id="{4DCA7483-96F7-6D03-4F48-CF597642879D}"/>
              </a:ext>
            </a:extLst>
          </p:cNvPr>
          <p:cNvSpPr txBox="1">
            <a:spLocks/>
          </p:cNvSpPr>
          <p:nvPr/>
        </p:nvSpPr>
        <p:spPr>
          <a:xfrm>
            <a:off x="425585" y="1055450"/>
            <a:ext cx="10858499" cy="60714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a:solidFill>
                  <a:srgbClr val="000000"/>
                </a:solidFill>
                <a:latin typeface="Helvetica Neue"/>
              </a:rPr>
              <a:t>Les pays qui ont le plus bénéficié d’aide en tonnes depuis 2013</a:t>
            </a:r>
            <a:endParaRPr lang="fr-FR" sz="2000" b="1" dirty="0">
              <a:solidFill>
                <a:srgbClr val="000000"/>
              </a:solidFill>
              <a:latin typeface="Helvetica Neue"/>
            </a:endParaRPr>
          </a:p>
        </p:txBody>
      </p:sp>
      <p:sp>
        <p:nvSpPr>
          <p:cNvPr id="12" name="Sous-titre 2">
            <a:extLst>
              <a:ext uri="{FF2B5EF4-FFF2-40B4-BE49-F238E27FC236}">
                <a16:creationId xmlns:a16="http://schemas.microsoft.com/office/drawing/2014/main" id="{153D31ED-6AE1-1BEA-C7F1-D133A54F6617}"/>
              </a:ext>
            </a:extLst>
          </p:cNvPr>
          <p:cNvSpPr txBox="1">
            <a:spLocks/>
          </p:cNvSpPr>
          <p:nvPr/>
        </p:nvSpPr>
        <p:spPr>
          <a:xfrm>
            <a:off x="8869193" y="1762721"/>
            <a:ext cx="3251471" cy="444352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Syrie </a:t>
            </a:r>
            <a:r>
              <a:rPr lang="fr-FR" sz="2000" dirty="0">
                <a:solidFill>
                  <a:srgbClr val="000000"/>
                </a:solidFill>
                <a:latin typeface="Helvetica Neue"/>
              </a:rPr>
              <a:t>1 858 943t</a:t>
            </a:r>
          </a:p>
          <a:p>
            <a:r>
              <a:rPr lang="fr-FR" sz="2000" b="1" dirty="0">
                <a:solidFill>
                  <a:srgbClr val="000000"/>
                </a:solidFill>
                <a:latin typeface="Helvetica Neue"/>
              </a:rPr>
              <a:t>Ethiopie </a:t>
            </a:r>
            <a:r>
              <a:rPr lang="fr-FR" sz="2000" dirty="0">
                <a:solidFill>
                  <a:srgbClr val="000000"/>
                </a:solidFill>
                <a:latin typeface="Helvetica Neue"/>
              </a:rPr>
              <a:t>1 381 294t</a:t>
            </a:r>
          </a:p>
          <a:p>
            <a:r>
              <a:rPr lang="fr-FR" sz="2000" b="1" dirty="0">
                <a:solidFill>
                  <a:srgbClr val="000000"/>
                </a:solidFill>
                <a:latin typeface="Helvetica Neue"/>
              </a:rPr>
              <a:t>Yémen </a:t>
            </a:r>
            <a:r>
              <a:rPr lang="fr-FR" sz="2000" dirty="0">
                <a:solidFill>
                  <a:srgbClr val="000000"/>
                </a:solidFill>
                <a:latin typeface="Helvetica Neue"/>
              </a:rPr>
              <a:t>695 248t</a:t>
            </a:r>
          </a:p>
          <a:p>
            <a:r>
              <a:rPr lang="fr-FR" sz="2000" b="1" dirty="0">
                <a:solidFill>
                  <a:srgbClr val="000000"/>
                </a:solidFill>
                <a:latin typeface="Helvetica Neue"/>
              </a:rPr>
              <a:t>Soudan du sud </a:t>
            </a:r>
            <a:r>
              <a:rPr lang="fr-FR" sz="2000" dirty="0">
                <a:solidFill>
                  <a:srgbClr val="000000"/>
                </a:solidFill>
                <a:latin typeface="Helvetica Neue"/>
              </a:rPr>
              <a:t>665 248t</a:t>
            </a:r>
          </a:p>
          <a:p>
            <a:r>
              <a:rPr lang="fr-FR" sz="2000" b="1" dirty="0">
                <a:solidFill>
                  <a:srgbClr val="000000"/>
                </a:solidFill>
                <a:latin typeface="Helvetica Neue"/>
              </a:rPr>
              <a:t>Soudan </a:t>
            </a:r>
            <a:r>
              <a:rPr lang="fr-FR" sz="2000" dirty="0">
                <a:solidFill>
                  <a:srgbClr val="000000"/>
                </a:solidFill>
                <a:latin typeface="Helvetica Neue"/>
              </a:rPr>
              <a:t>669 784t</a:t>
            </a:r>
          </a:p>
          <a:p>
            <a:r>
              <a:rPr lang="fr-FR" sz="2000" b="1" dirty="0">
                <a:solidFill>
                  <a:srgbClr val="000000"/>
                </a:solidFill>
                <a:latin typeface="Helvetica Neue"/>
              </a:rPr>
              <a:t>Kenya </a:t>
            </a:r>
            <a:r>
              <a:rPr lang="fr-FR" sz="2000" dirty="0">
                <a:solidFill>
                  <a:srgbClr val="000000"/>
                </a:solidFill>
                <a:latin typeface="Helvetica Neue"/>
              </a:rPr>
              <a:t>552 836t</a:t>
            </a:r>
          </a:p>
          <a:p>
            <a:r>
              <a:rPr lang="fr-FR" sz="2000" b="1" dirty="0">
                <a:solidFill>
                  <a:srgbClr val="000000"/>
                </a:solidFill>
                <a:latin typeface="Helvetica Neue"/>
              </a:rPr>
              <a:t>Bengladesh </a:t>
            </a:r>
            <a:r>
              <a:rPr lang="fr-FR" sz="2000" dirty="0">
                <a:solidFill>
                  <a:srgbClr val="000000"/>
                </a:solidFill>
                <a:latin typeface="Helvetica Neue"/>
              </a:rPr>
              <a:t>348 188t</a:t>
            </a:r>
          </a:p>
          <a:p>
            <a:r>
              <a:rPr lang="fr-FR" sz="2000" b="1" dirty="0">
                <a:solidFill>
                  <a:srgbClr val="000000"/>
                </a:solidFill>
                <a:latin typeface="Helvetica Neue"/>
              </a:rPr>
              <a:t>Somalie </a:t>
            </a:r>
            <a:r>
              <a:rPr lang="fr-FR" sz="2000" dirty="0">
                <a:solidFill>
                  <a:srgbClr val="000000"/>
                </a:solidFill>
                <a:latin typeface="Helvetica Neue"/>
              </a:rPr>
              <a:t>292 678t</a:t>
            </a:r>
          </a:p>
          <a:p>
            <a:r>
              <a:rPr lang="fr-FR" sz="2000" b="1" dirty="0">
                <a:solidFill>
                  <a:srgbClr val="000000"/>
                </a:solidFill>
                <a:latin typeface="Helvetica Neue"/>
              </a:rPr>
              <a:t>Congo </a:t>
            </a:r>
            <a:r>
              <a:rPr lang="fr-FR" sz="2000" dirty="0">
                <a:solidFill>
                  <a:srgbClr val="000000"/>
                </a:solidFill>
                <a:latin typeface="Helvetica Neue"/>
              </a:rPr>
              <a:t>288 502t</a:t>
            </a:r>
          </a:p>
          <a:p>
            <a:r>
              <a:rPr lang="fr-FR" sz="2000" b="1" dirty="0">
                <a:solidFill>
                  <a:srgbClr val="000000"/>
                </a:solidFill>
                <a:latin typeface="Helvetica Neue"/>
              </a:rPr>
              <a:t>Niger </a:t>
            </a:r>
            <a:r>
              <a:rPr lang="fr-FR" sz="2000" dirty="0">
                <a:solidFill>
                  <a:srgbClr val="000000"/>
                </a:solidFill>
                <a:latin typeface="Helvetica Neue"/>
              </a:rPr>
              <a:t>276 344t</a:t>
            </a:r>
          </a:p>
          <a:p>
            <a:endParaRPr lang="fr-FR" sz="2000" dirty="0">
              <a:solidFill>
                <a:srgbClr val="000000"/>
              </a:solidFill>
              <a:latin typeface="Helvetica Neue"/>
            </a:endParaRPr>
          </a:p>
          <a:p>
            <a:endParaRPr lang="fr-FR" sz="2000" dirty="0">
              <a:solidFill>
                <a:srgbClr val="000000"/>
              </a:solidFill>
              <a:latin typeface="Helvetica Neue"/>
            </a:endParaRPr>
          </a:p>
        </p:txBody>
      </p:sp>
      <p:sp>
        <p:nvSpPr>
          <p:cNvPr id="13" name="Sous-titre 2">
            <a:extLst>
              <a:ext uri="{FF2B5EF4-FFF2-40B4-BE49-F238E27FC236}">
                <a16:creationId xmlns:a16="http://schemas.microsoft.com/office/drawing/2014/main" id="{DD03B10D-7B43-2D80-8F3E-B027F678C4A9}"/>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les aide en tonnes tous produits confondus</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2723511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E7"/>
        </a:solid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04CD027-88FC-F126-23F4-D0EE2AAE140C}"/>
              </a:ext>
            </a:extLst>
          </p:cNvPr>
          <p:cNvPicPr>
            <a:picLocks noChangeAspect="1"/>
          </p:cNvPicPr>
          <p:nvPr/>
        </p:nvPicPr>
        <p:blipFill>
          <a:blip r:embed="rId2"/>
          <a:stretch>
            <a:fillRect/>
          </a:stretch>
        </p:blipFill>
        <p:spPr>
          <a:xfrm>
            <a:off x="-120804" y="0"/>
            <a:ext cx="10585352"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0" y="124028"/>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425585" y="1055450"/>
            <a:ext cx="10858499" cy="607148"/>
          </a:xfrm>
        </p:spPr>
        <p:txBody>
          <a:bodyPr>
            <a:normAutofit/>
          </a:bodyPr>
          <a:lstStyle/>
          <a:p>
            <a:r>
              <a:rPr lang="fr-FR" sz="2000" b="1" i="0" dirty="0">
                <a:solidFill>
                  <a:srgbClr val="000000"/>
                </a:solidFill>
                <a:effectLst/>
                <a:latin typeface="Helvetica Neue"/>
              </a:rPr>
              <a:t>Les pays qui ont le plus de disponibilité alimentaire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33755" y="317572"/>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9" name="Sous-titre 2">
            <a:extLst>
              <a:ext uri="{FF2B5EF4-FFF2-40B4-BE49-F238E27FC236}">
                <a16:creationId xmlns:a16="http://schemas.microsoft.com/office/drawing/2014/main" id="{7ACAC6D0-DF26-5E9A-5456-580DF9097675}"/>
              </a:ext>
            </a:extLst>
          </p:cNvPr>
          <p:cNvSpPr txBox="1">
            <a:spLocks/>
          </p:cNvSpPr>
          <p:nvPr/>
        </p:nvSpPr>
        <p:spPr>
          <a:xfrm>
            <a:off x="7928975" y="1662598"/>
            <a:ext cx="4263025" cy="444352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Autriche </a:t>
            </a:r>
            <a:r>
              <a:rPr lang="fr-FR" sz="2000" i="0" dirty="0">
                <a:solidFill>
                  <a:srgbClr val="000000"/>
                </a:solidFill>
                <a:effectLst/>
                <a:latin typeface="Helvetica Neue"/>
              </a:rPr>
              <a:t>3770 kcal</a:t>
            </a:r>
            <a:endParaRPr lang="fr-FR" sz="2000" dirty="0">
              <a:solidFill>
                <a:srgbClr val="000000"/>
              </a:solidFill>
              <a:latin typeface="Helvetica Neue"/>
            </a:endParaRPr>
          </a:p>
          <a:p>
            <a:r>
              <a:rPr lang="fr-FR" sz="2000" b="1" i="0" dirty="0">
                <a:solidFill>
                  <a:srgbClr val="000000"/>
                </a:solidFill>
                <a:effectLst/>
                <a:latin typeface="Helvetica Neue"/>
              </a:rPr>
              <a:t>Belgique</a:t>
            </a:r>
            <a:r>
              <a:rPr lang="fr-FR" sz="2000" b="1" dirty="0">
                <a:solidFill>
                  <a:srgbClr val="000000"/>
                </a:solidFill>
                <a:latin typeface="Helvetica Neue"/>
              </a:rPr>
              <a:t> </a:t>
            </a:r>
            <a:r>
              <a:rPr lang="fr-FR" sz="2000" i="0" dirty="0">
                <a:solidFill>
                  <a:srgbClr val="000000"/>
                </a:solidFill>
                <a:effectLst/>
                <a:latin typeface="Helvetica Neue"/>
              </a:rPr>
              <a:t>3737 kcal</a:t>
            </a:r>
          </a:p>
          <a:p>
            <a:r>
              <a:rPr lang="fr-FR" sz="2000" b="1" i="0" dirty="0">
                <a:solidFill>
                  <a:srgbClr val="000000"/>
                </a:solidFill>
                <a:effectLst/>
                <a:latin typeface="Helvetica Neue"/>
              </a:rPr>
              <a:t>Turquie</a:t>
            </a:r>
            <a:r>
              <a:rPr lang="fr-FR" sz="2000" b="1" dirty="0">
                <a:solidFill>
                  <a:srgbClr val="000000"/>
                </a:solidFill>
                <a:latin typeface="Helvetica Neue"/>
              </a:rPr>
              <a:t> </a:t>
            </a:r>
            <a:r>
              <a:rPr lang="fr-FR" sz="2000" i="0" dirty="0">
                <a:solidFill>
                  <a:srgbClr val="000000"/>
                </a:solidFill>
                <a:effectLst/>
                <a:latin typeface="Helvetica Neue"/>
              </a:rPr>
              <a:t>3708 kcal</a:t>
            </a:r>
          </a:p>
          <a:p>
            <a:r>
              <a:rPr lang="fr-FR" sz="2000" b="1" i="0" dirty="0">
                <a:solidFill>
                  <a:srgbClr val="000000"/>
                </a:solidFill>
                <a:effectLst/>
                <a:latin typeface="Helvetica Neue"/>
              </a:rPr>
              <a:t>États-Unis d'Amérique </a:t>
            </a:r>
            <a:r>
              <a:rPr lang="fr-FR" sz="2000" i="0" dirty="0">
                <a:solidFill>
                  <a:srgbClr val="000000"/>
                </a:solidFill>
                <a:effectLst/>
                <a:latin typeface="Helvetica Neue"/>
              </a:rPr>
              <a:t>3682 kcal</a:t>
            </a:r>
            <a:endParaRPr lang="fr-FR" sz="2000" dirty="0">
              <a:solidFill>
                <a:srgbClr val="000000"/>
              </a:solidFill>
              <a:latin typeface="Helvetica Neue"/>
            </a:endParaRPr>
          </a:p>
          <a:p>
            <a:r>
              <a:rPr lang="fr-FR" sz="2000" b="1" i="0" dirty="0">
                <a:solidFill>
                  <a:srgbClr val="000000"/>
                </a:solidFill>
                <a:effectLst/>
                <a:latin typeface="Helvetica Neue"/>
              </a:rPr>
              <a:t>Israël</a:t>
            </a:r>
            <a:r>
              <a:rPr lang="fr-FR" sz="2000" b="1" dirty="0">
                <a:solidFill>
                  <a:srgbClr val="000000"/>
                </a:solidFill>
                <a:latin typeface="Helvetica Neue"/>
              </a:rPr>
              <a:t> </a:t>
            </a:r>
            <a:r>
              <a:rPr lang="fr-FR" sz="2000" i="0" dirty="0">
                <a:solidFill>
                  <a:srgbClr val="000000"/>
                </a:solidFill>
                <a:effectLst/>
                <a:latin typeface="Helvetica Neue"/>
              </a:rPr>
              <a:t>3610 kcal</a:t>
            </a:r>
            <a:endParaRPr lang="fr-FR" sz="2000" dirty="0">
              <a:solidFill>
                <a:srgbClr val="000000"/>
              </a:solidFill>
              <a:latin typeface="Helvetica Neue"/>
            </a:endParaRPr>
          </a:p>
          <a:p>
            <a:r>
              <a:rPr lang="fr-FR" sz="2000" b="1" i="0" dirty="0">
                <a:solidFill>
                  <a:srgbClr val="000000"/>
                </a:solidFill>
                <a:effectLst/>
                <a:latin typeface="Helvetica Neue"/>
              </a:rPr>
              <a:t>Irlande</a:t>
            </a:r>
            <a:r>
              <a:rPr lang="fr-FR" sz="2000" b="1" dirty="0">
                <a:solidFill>
                  <a:srgbClr val="000000"/>
                </a:solidFill>
                <a:latin typeface="Helvetica Neue"/>
              </a:rPr>
              <a:t> </a:t>
            </a:r>
            <a:r>
              <a:rPr lang="fr-FR" sz="2000" i="0" dirty="0">
                <a:solidFill>
                  <a:srgbClr val="000000"/>
                </a:solidFill>
                <a:effectLst/>
                <a:latin typeface="Helvetica Neue"/>
              </a:rPr>
              <a:t>3602 kcal</a:t>
            </a:r>
          </a:p>
          <a:p>
            <a:r>
              <a:rPr lang="fr-FR" sz="2000" b="1" i="0" dirty="0">
                <a:solidFill>
                  <a:srgbClr val="000000"/>
                </a:solidFill>
                <a:effectLst/>
                <a:latin typeface="Helvetica Neue"/>
              </a:rPr>
              <a:t>Italie</a:t>
            </a:r>
            <a:r>
              <a:rPr lang="fr-FR" sz="2000" b="1" dirty="0">
                <a:solidFill>
                  <a:srgbClr val="000000"/>
                </a:solidFill>
                <a:latin typeface="Helvetica Neue"/>
              </a:rPr>
              <a:t> </a:t>
            </a:r>
            <a:r>
              <a:rPr lang="fr-FR" sz="2000" i="0" dirty="0">
                <a:solidFill>
                  <a:srgbClr val="000000"/>
                </a:solidFill>
                <a:effectLst/>
                <a:latin typeface="Helvetica Neue"/>
              </a:rPr>
              <a:t>3578 kcal</a:t>
            </a:r>
          </a:p>
          <a:p>
            <a:r>
              <a:rPr lang="fr-FR" sz="2000" b="1" i="0" dirty="0">
                <a:solidFill>
                  <a:srgbClr val="000000"/>
                </a:solidFill>
                <a:effectLst/>
                <a:latin typeface="Helvetica Neue"/>
              </a:rPr>
              <a:t>Luxembourg </a:t>
            </a:r>
            <a:r>
              <a:rPr lang="fr-FR" sz="2000" i="0" dirty="0">
                <a:solidFill>
                  <a:srgbClr val="000000"/>
                </a:solidFill>
                <a:effectLst/>
                <a:latin typeface="Helvetica Neue"/>
              </a:rPr>
              <a:t>3540</a:t>
            </a:r>
          </a:p>
          <a:p>
            <a:r>
              <a:rPr lang="fr-FR" sz="2000" b="1" i="0" dirty="0">
                <a:solidFill>
                  <a:srgbClr val="000000"/>
                </a:solidFill>
                <a:effectLst/>
                <a:latin typeface="Helvetica Neue"/>
              </a:rPr>
              <a:t>Égypte</a:t>
            </a:r>
            <a:r>
              <a:rPr lang="fr-FR" sz="2000" b="1" dirty="0">
                <a:solidFill>
                  <a:srgbClr val="000000"/>
                </a:solidFill>
                <a:latin typeface="Helvetica Neue"/>
              </a:rPr>
              <a:t> </a:t>
            </a:r>
            <a:r>
              <a:rPr lang="fr-FR" sz="2000" i="0" dirty="0">
                <a:solidFill>
                  <a:srgbClr val="000000"/>
                </a:solidFill>
                <a:effectLst/>
                <a:latin typeface="Helvetica Neue"/>
              </a:rPr>
              <a:t>3518 kcal </a:t>
            </a:r>
            <a:r>
              <a:rPr lang="fr-FR" sz="2000" i="0" dirty="0" err="1">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Allemagne</a:t>
            </a:r>
            <a:r>
              <a:rPr lang="fr-FR" sz="2000" b="1" dirty="0">
                <a:solidFill>
                  <a:srgbClr val="000000"/>
                </a:solidFill>
                <a:latin typeface="Helvetica Neue"/>
              </a:rPr>
              <a:t> </a:t>
            </a:r>
            <a:r>
              <a:rPr lang="fr-FR" sz="2000" i="0" dirty="0">
                <a:solidFill>
                  <a:srgbClr val="000000"/>
                </a:solidFill>
                <a:effectLst/>
                <a:latin typeface="Helvetica Neue"/>
              </a:rPr>
              <a:t>3503 kcal</a:t>
            </a:r>
            <a:endParaRPr lang="fr-FR" sz="2000" dirty="0">
              <a:solidFill>
                <a:srgbClr val="000000"/>
              </a:solidFill>
              <a:latin typeface="Helvetica Neue"/>
            </a:endParaRPr>
          </a:p>
        </p:txBody>
      </p:sp>
      <p:sp>
        <p:nvSpPr>
          <p:cNvPr id="14" name="Sous-titre 2">
            <a:extLst>
              <a:ext uri="{FF2B5EF4-FFF2-40B4-BE49-F238E27FC236}">
                <a16:creationId xmlns:a16="http://schemas.microsoft.com/office/drawing/2014/main" id="{6EE584EA-8B7B-B420-2625-832AA50A8CFF}"/>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la disponibilité alimentaire calorifique journalière par personne</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34640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E9"/>
        </a:solidFill>
        <a:effectLst/>
      </p:bgPr>
    </p:bg>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B8E43B34-4D4C-4D9B-A7FA-125ECEBC239F}"/>
              </a:ext>
            </a:extLst>
          </p:cNvPr>
          <p:cNvSpPr txBox="1"/>
          <p:nvPr/>
        </p:nvSpPr>
        <p:spPr>
          <a:xfrm>
            <a:off x="7236091" y="5688449"/>
            <a:ext cx="2094689" cy="1169551"/>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4" name="Image 3">
            <a:extLst>
              <a:ext uri="{FF2B5EF4-FFF2-40B4-BE49-F238E27FC236}">
                <a16:creationId xmlns:a16="http://schemas.microsoft.com/office/drawing/2014/main" id="{4AA43F7C-8A75-8E6B-9D93-029AAD7589FD}"/>
              </a:ext>
            </a:extLst>
          </p:cNvPr>
          <p:cNvPicPr>
            <a:picLocks noChangeAspect="1"/>
          </p:cNvPicPr>
          <p:nvPr/>
        </p:nvPicPr>
        <p:blipFill>
          <a:blip r:embed="rId2"/>
          <a:stretch>
            <a:fillRect/>
          </a:stretch>
        </p:blipFill>
        <p:spPr>
          <a:xfrm>
            <a:off x="0" y="0"/>
            <a:ext cx="10550146" cy="6858000"/>
          </a:xfrm>
          <a:prstGeom prst="rect">
            <a:avLst/>
          </a:prstGeom>
        </p:spPr>
      </p:pic>
      <p:sp>
        <p:nvSpPr>
          <p:cNvPr id="5" name="Sous-titre 2">
            <a:extLst>
              <a:ext uri="{FF2B5EF4-FFF2-40B4-BE49-F238E27FC236}">
                <a16:creationId xmlns:a16="http://schemas.microsoft.com/office/drawing/2014/main" id="{690B91E6-033B-6CEC-C998-EB2606FE0674}"/>
              </a:ext>
            </a:extLst>
          </p:cNvPr>
          <p:cNvSpPr txBox="1">
            <a:spLocks/>
          </p:cNvSpPr>
          <p:nvPr/>
        </p:nvSpPr>
        <p:spPr>
          <a:xfrm>
            <a:off x="8872413" y="1576511"/>
            <a:ext cx="3144033" cy="444352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C</a:t>
            </a:r>
            <a:r>
              <a:rPr lang="fr-FR" sz="2000" b="1" i="0" dirty="0">
                <a:solidFill>
                  <a:srgbClr val="000000"/>
                </a:solidFill>
                <a:effectLst/>
                <a:latin typeface="Helvetica Neue"/>
              </a:rPr>
              <a:t>entrafricaine</a:t>
            </a:r>
            <a:r>
              <a:rPr lang="fr-FR" sz="2000" dirty="0">
                <a:solidFill>
                  <a:srgbClr val="000000"/>
                </a:solidFill>
                <a:latin typeface="Helvetica Neue"/>
              </a:rPr>
              <a:t> </a:t>
            </a:r>
            <a:r>
              <a:rPr lang="fr-FR" sz="2000" b="0" i="0" dirty="0">
                <a:solidFill>
                  <a:srgbClr val="000000"/>
                </a:solidFill>
                <a:effectLst/>
                <a:latin typeface="Helvetica Neue"/>
              </a:rPr>
              <a:t>1879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Zambie</a:t>
            </a:r>
            <a:r>
              <a:rPr lang="fr-FR" sz="2000" dirty="0">
                <a:solidFill>
                  <a:srgbClr val="000000"/>
                </a:solidFill>
                <a:latin typeface="Helvetica Neue"/>
              </a:rPr>
              <a:t> </a:t>
            </a:r>
            <a:r>
              <a:rPr lang="fr-FR" sz="2000" b="0" i="0" dirty="0">
                <a:solidFill>
                  <a:srgbClr val="000000"/>
                </a:solidFill>
                <a:effectLst/>
                <a:latin typeface="Helvetica Neue"/>
              </a:rPr>
              <a:t>1924 </a:t>
            </a:r>
            <a:r>
              <a:rPr lang="fr-FR" sz="2000" i="0" dirty="0">
                <a:solidFill>
                  <a:srgbClr val="000000"/>
                </a:solidFill>
                <a:effectLst/>
                <a:latin typeface="Helvetica Neue"/>
              </a:rPr>
              <a:t>kcal</a:t>
            </a:r>
          </a:p>
          <a:p>
            <a:r>
              <a:rPr lang="fr-FR" sz="2000" b="1" i="0" dirty="0">
                <a:solidFill>
                  <a:srgbClr val="000000"/>
                </a:solidFill>
                <a:effectLst/>
                <a:latin typeface="Helvetica Neue"/>
              </a:rPr>
              <a:t>Madagascar</a:t>
            </a:r>
            <a:r>
              <a:rPr lang="fr-FR" sz="2000" dirty="0">
                <a:solidFill>
                  <a:srgbClr val="000000"/>
                </a:solidFill>
                <a:latin typeface="Helvetica Neue"/>
              </a:rPr>
              <a:t> </a:t>
            </a:r>
            <a:r>
              <a:rPr lang="fr-FR" sz="2000" b="0" i="0" dirty="0">
                <a:solidFill>
                  <a:srgbClr val="000000"/>
                </a:solidFill>
                <a:effectLst/>
                <a:latin typeface="Helvetica Neue"/>
              </a:rPr>
              <a:t>2056</a:t>
            </a:r>
            <a:endParaRPr lang="fr-FR" sz="2000" i="0" dirty="0">
              <a:solidFill>
                <a:srgbClr val="000000"/>
              </a:solidFill>
              <a:effectLst/>
              <a:latin typeface="Helvetica Neue"/>
            </a:endParaRPr>
          </a:p>
          <a:p>
            <a:r>
              <a:rPr lang="fr-FR" sz="2000" b="1" i="0" dirty="0">
                <a:solidFill>
                  <a:srgbClr val="000000"/>
                </a:solidFill>
                <a:effectLst/>
                <a:latin typeface="Helvetica Neue"/>
              </a:rPr>
              <a:t>Afghanistan </a:t>
            </a:r>
            <a:r>
              <a:rPr lang="fr-FR" sz="2000" b="0" i="0" dirty="0">
                <a:solidFill>
                  <a:srgbClr val="000000"/>
                </a:solidFill>
                <a:effectLst/>
                <a:latin typeface="Helvetica Neue"/>
              </a:rPr>
              <a:t>2087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Haïti</a:t>
            </a:r>
            <a:r>
              <a:rPr lang="fr-FR" sz="2000" dirty="0">
                <a:solidFill>
                  <a:srgbClr val="000000"/>
                </a:solidFill>
                <a:latin typeface="Helvetica Neue"/>
              </a:rPr>
              <a:t> </a:t>
            </a:r>
            <a:r>
              <a:rPr lang="fr-FR" sz="2000" b="0" i="0" dirty="0">
                <a:solidFill>
                  <a:srgbClr val="000000"/>
                </a:solidFill>
                <a:effectLst/>
                <a:latin typeface="Helvetica Neue"/>
              </a:rPr>
              <a:t>2089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Corée du nord</a:t>
            </a:r>
            <a:r>
              <a:rPr lang="fr-FR" sz="2000" dirty="0">
                <a:solidFill>
                  <a:srgbClr val="000000"/>
                </a:solidFill>
                <a:latin typeface="Helvetica Neue"/>
              </a:rPr>
              <a:t> </a:t>
            </a:r>
            <a:r>
              <a:rPr lang="fr-FR" sz="2000" b="0" i="0" dirty="0">
                <a:solidFill>
                  <a:srgbClr val="000000"/>
                </a:solidFill>
                <a:effectLst/>
                <a:latin typeface="Helvetica Neue"/>
              </a:rPr>
              <a:t>2093</a:t>
            </a:r>
            <a:r>
              <a:rPr lang="fr-FR" sz="2000" b="0" dirty="0">
                <a:solidFill>
                  <a:srgbClr val="000000"/>
                </a:solidFill>
                <a:latin typeface="Helvetica Neue"/>
              </a:rPr>
              <a:t> </a:t>
            </a:r>
            <a:r>
              <a:rPr lang="fr-FR" sz="2000" i="0" dirty="0">
                <a:solidFill>
                  <a:srgbClr val="000000"/>
                </a:solidFill>
                <a:effectLst/>
                <a:latin typeface="Helvetica Neue"/>
              </a:rPr>
              <a:t>kcal</a:t>
            </a:r>
          </a:p>
          <a:p>
            <a:r>
              <a:rPr lang="fr-FR" sz="2000" b="1" i="0" dirty="0">
                <a:solidFill>
                  <a:srgbClr val="000000"/>
                </a:solidFill>
                <a:effectLst/>
                <a:latin typeface="Helvetica Neue"/>
              </a:rPr>
              <a:t>Tchad</a:t>
            </a:r>
            <a:r>
              <a:rPr lang="fr-FR" sz="2000" dirty="0">
                <a:solidFill>
                  <a:srgbClr val="000000"/>
                </a:solidFill>
                <a:latin typeface="Helvetica Neue"/>
              </a:rPr>
              <a:t> </a:t>
            </a:r>
            <a:r>
              <a:rPr lang="fr-FR" sz="2000" b="0" i="0" dirty="0">
                <a:solidFill>
                  <a:srgbClr val="000000"/>
                </a:solidFill>
                <a:effectLst/>
                <a:latin typeface="Helvetica Neue"/>
              </a:rPr>
              <a:t>2109 </a:t>
            </a:r>
            <a:r>
              <a:rPr lang="fr-FR" sz="2000" i="0" dirty="0">
                <a:solidFill>
                  <a:srgbClr val="000000"/>
                </a:solidFill>
                <a:effectLst/>
                <a:latin typeface="Helvetica Neue"/>
              </a:rPr>
              <a:t>kcal</a:t>
            </a:r>
          </a:p>
          <a:p>
            <a:r>
              <a:rPr lang="fr-FR" sz="2000" b="1" i="0" dirty="0">
                <a:solidFill>
                  <a:srgbClr val="000000"/>
                </a:solidFill>
                <a:effectLst/>
                <a:latin typeface="Helvetica Neue"/>
              </a:rPr>
              <a:t>Zimbabwe</a:t>
            </a:r>
            <a:r>
              <a:rPr lang="fr-FR" sz="2000" i="0" dirty="0">
                <a:solidFill>
                  <a:srgbClr val="000000"/>
                </a:solidFill>
                <a:effectLst/>
                <a:latin typeface="Helvetica Neue"/>
              </a:rPr>
              <a:t> </a:t>
            </a:r>
            <a:r>
              <a:rPr lang="fr-FR" sz="2000" b="0" i="0" dirty="0">
                <a:solidFill>
                  <a:srgbClr val="000000"/>
                </a:solidFill>
                <a:effectLst/>
                <a:latin typeface="Helvetica Neue"/>
              </a:rPr>
              <a:t>2113 </a:t>
            </a:r>
            <a:r>
              <a:rPr lang="fr-FR" sz="2000" i="0" dirty="0">
                <a:solidFill>
                  <a:srgbClr val="000000"/>
                </a:solidFill>
                <a:effectLst/>
                <a:latin typeface="Helvetica Neue"/>
              </a:rPr>
              <a:t>kcal</a:t>
            </a:r>
          </a:p>
          <a:p>
            <a:r>
              <a:rPr lang="fr-FR" sz="2000" b="1" i="0" dirty="0">
                <a:solidFill>
                  <a:srgbClr val="000000"/>
                </a:solidFill>
                <a:effectLst/>
                <a:latin typeface="Helvetica Neue"/>
              </a:rPr>
              <a:t>Ouganda</a:t>
            </a:r>
            <a:r>
              <a:rPr lang="fr-FR" sz="2000" dirty="0">
                <a:solidFill>
                  <a:srgbClr val="000000"/>
                </a:solidFill>
                <a:latin typeface="Helvetica Neue"/>
              </a:rPr>
              <a:t> </a:t>
            </a:r>
            <a:r>
              <a:rPr lang="fr-FR" sz="2000" b="0" i="0" dirty="0">
                <a:solidFill>
                  <a:srgbClr val="000000"/>
                </a:solidFill>
                <a:effectLst/>
                <a:latin typeface="Helvetica Neue"/>
              </a:rPr>
              <a:t>2126 </a:t>
            </a:r>
            <a:r>
              <a:rPr lang="fr-FR" sz="2000" i="0" dirty="0">
                <a:solidFill>
                  <a:srgbClr val="000000"/>
                </a:solidFill>
                <a:effectLst/>
                <a:latin typeface="Helvetica Neue"/>
              </a:rPr>
              <a:t>kcal</a:t>
            </a:r>
            <a:endParaRPr lang="fr-FR" sz="2000" dirty="0">
              <a:solidFill>
                <a:srgbClr val="000000"/>
              </a:solidFill>
              <a:latin typeface="Helvetica Neue"/>
            </a:endParaRPr>
          </a:p>
          <a:p>
            <a:r>
              <a:rPr lang="fr-FR" sz="2000" b="1" i="0" dirty="0">
                <a:solidFill>
                  <a:srgbClr val="000000"/>
                </a:solidFill>
                <a:effectLst/>
                <a:latin typeface="Helvetica Neue"/>
              </a:rPr>
              <a:t>Timor Est</a:t>
            </a:r>
            <a:r>
              <a:rPr lang="fr-FR" sz="2000" dirty="0">
                <a:solidFill>
                  <a:srgbClr val="000000"/>
                </a:solidFill>
                <a:latin typeface="Helvetica Neue"/>
              </a:rPr>
              <a:t> </a:t>
            </a:r>
            <a:r>
              <a:rPr lang="fr-FR" sz="2000" b="0" i="0" dirty="0">
                <a:solidFill>
                  <a:srgbClr val="000000"/>
                </a:solidFill>
                <a:effectLst/>
                <a:latin typeface="Helvetica Neue"/>
              </a:rPr>
              <a:t>2129 </a:t>
            </a:r>
            <a:r>
              <a:rPr lang="fr-FR" sz="2000" i="0" dirty="0">
                <a:solidFill>
                  <a:srgbClr val="000000"/>
                </a:solidFill>
                <a:effectLst/>
                <a:latin typeface="Helvetica Neue"/>
              </a:rPr>
              <a:t>kcal</a:t>
            </a:r>
            <a:endParaRPr lang="fr-FR" sz="2000" dirty="0">
              <a:solidFill>
                <a:srgbClr val="000000"/>
              </a:solidFill>
              <a:latin typeface="Helvetica Neue"/>
            </a:endParaRPr>
          </a:p>
        </p:txBody>
      </p:sp>
      <p:sp>
        <p:nvSpPr>
          <p:cNvPr id="8" name="Sous-titre 2">
            <a:extLst>
              <a:ext uri="{FF2B5EF4-FFF2-40B4-BE49-F238E27FC236}">
                <a16:creationId xmlns:a16="http://schemas.microsoft.com/office/drawing/2014/main" id="{A94AC037-056D-BBD4-719A-AF37A809FDB9}"/>
              </a:ext>
            </a:extLst>
          </p:cNvPr>
          <p:cNvSpPr txBox="1">
            <a:spLocks/>
          </p:cNvSpPr>
          <p:nvPr/>
        </p:nvSpPr>
        <p:spPr>
          <a:xfrm>
            <a:off x="338036" y="969363"/>
            <a:ext cx="10858499" cy="60714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b="1" dirty="0">
                <a:solidFill>
                  <a:srgbClr val="000000"/>
                </a:solidFill>
                <a:latin typeface="Helvetica Neue"/>
              </a:rPr>
              <a:t>Les pays qui ont le moins de disponibilité alimentaire</a:t>
            </a:r>
          </a:p>
        </p:txBody>
      </p:sp>
      <p:sp>
        <p:nvSpPr>
          <p:cNvPr id="6" name="Rectangle 5">
            <a:extLst>
              <a:ext uri="{FF2B5EF4-FFF2-40B4-BE49-F238E27FC236}">
                <a16:creationId xmlns:a16="http://schemas.microsoft.com/office/drawing/2014/main" id="{CDCEAF21-8F65-4839-2896-E85513AD6DA9}"/>
              </a:ext>
            </a:extLst>
          </p:cNvPr>
          <p:cNvSpPr/>
          <p:nvPr/>
        </p:nvSpPr>
        <p:spPr>
          <a:xfrm>
            <a:off x="182394" y="161968"/>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a:extLst>
              <a:ext uri="{FF2B5EF4-FFF2-40B4-BE49-F238E27FC236}">
                <a16:creationId xmlns:a16="http://schemas.microsoft.com/office/drawing/2014/main" id="{780AD27C-943B-E903-0789-2FFAD8E8D286}"/>
              </a:ext>
            </a:extLst>
          </p:cNvPr>
          <p:cNvSpPr txBox="1">
            <a:spLocks/>
          </p:cNvSpPr>
          <p:nvPr/>
        </p:nvSpPr>
        <p:spPr>
          <a:xfrm>
            <a:off x="218874" y="323936"/>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3</a:t>
            </a:r>
          </a:p>
        </p:txBody>
      </p:sp>
      <p:sp>
        <p:nvSpPr>
          <p:cNvPr id="13" name="Sous-titre 2">
            <a:extLst>
              <a:ext uri="{FF2B5EF4-FFF2-40B4-BE49-F238E27FC236}">
                <a16:creationId xmlns:a16="http://schemas.microsoft.com/office/drawing/2014/main" id="{CF8B89DE-B784-C836-5992-61E8BCE45337}"/>
              </a:ext>
            </a:extLst>
          </p:cNvPr>
          <p:cNvSpPr txBox="1">
            <a:spLocks/>
          </p:cNvSpPr>
          <p:nvPr/>
        </p:nvSpPr>
        <p:spPr>
          <a:xfrm>
            <a:off x="175554" y="5426238"/>
            <a:ext cx="3426402" cy="1337096"/>
          </a:xfrm>
          <a:prstGeom prst="rect">
            <a:avLst/>
          </a:prstGeom>
          <a:ln>
            <a:solidFill>
              <a:srgbClr val="EA8A48"/>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700" dirty="0">
                <a:solidFill>
                  <a:srgbClr val="000000"/>
                </a:solidFill>
                <a:latin typeface="Helvetica Neue"/>
              </a:rPr>
              <a:t>Calcul effectué avec la disponibilité alimentaire calorifique journalière par personne</a:t>
            </a:r>
          </a:p>
          <a:p>
            <a:endParaRPr lang="fr-FR" sz="1700" dirty="0">
              <a:solidFill>
                <a:srgbClr val="000000"/>
              </a:solidFill>
              <a:latin typeface="Helvetica Neue"/>
            </a:endParaRPr>
          </a:p>
          <a:p>
            <a:endParaRPr lang="fr-FR" sz="1700" dirty="0">
              <a:solidFill>
                <a:srgbClr val="000000"/>
              </a:solidFill>
              <a:latin typeface="Helvetica Neue"/>
            </a:endParaRPr>
          </a:p>
          <a:p>
            <a:endParaRPr lang="fr-FR" sz="2000" dirty="0">
              <a:solidFill>
                <a:srgbClr val="000000"/>
              </a:solidFill>
              <a:latin typeface="Helvetica Neue"/>
            </a:endParaRPr>
          </a:p>
          <a:p>
            <a:endParaRPr lang="fr-FR" dirty="0">
              <a:solidFill>
                <a:srgbClr val="FF0000"/>
              </a:solidFill>
            </a:endParaRPr>
          </a:p>
        </p:txBody>
      </p:sp>
    </p:spTree>
    <p:extLst>
      <p:ext uri="{BB962C8B-B14F-4D97-AF65-F5344CB8AC3E}">
        <p14:creationId xmlns:p14="http://schemas.microsoft.com/office/powerpoint/2010/main" val="202721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24864" y="508094"/>
            <a:ext cx="7111227"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1077239" y="743549"/>
            <a:ext cx="4653906"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conclusion</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2" name="Image 1">
            <a:extLst>
              <a:ext uri="{FF2B5EF4-FFF2-40B4-BE49-F238E27FC236}">
                <a16:creationId xmlns:a16="http://schemas.microsoft.com/office/drawing/2014/main" id="{02518EDB-A8E8-B96D-BE46-97474BC208C2}"/>
              </a:ext>
            </a:extLst>
          </p:cNvPr>
          <p:cNvPicPr>
            <a:picLocks noChangeAspect="1"/>
          </p:cNvPicPr>
          <p:nvPr/>
        </p:nvPicPr>
        <p:blipFill>
          <a:blip r:embed="rId2"/>
          <a:stretch>
            <a:fillRect/>
          </a:stretch>
        </p:blipFill>
        <p:spPr>
          <a:xfrm>
            <a:off x="7337643" y="0"/>
            <a:ext cx="4854357" cy="6858000"/>
          </a:xfrm>
          <a:prstGeom prst="rect">
            <a:avLst/>
          </a:prstGeom>
        </p:spPr>
      </p:pic>
      <p:pic>
        <p:nvPicPr>
          <p:cNvPr id="11" name="Graphique 10" descr="Globe terrestre : Europe et Afrique">
            <a:extLst>
              <a:ext uri="{FF2B5EF4-FFF2-40B4-BE49-F238E27FC236}">
                <a16:creationId xmlns:a16="http://schemas.microsoft.com/office/drawing/2014/main" id="{5CAA196B-DF57-0E1E-7A4A-45B4978464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57" y="454591"/>
            <a:ext cx="914400" cy="914400"/>
          </a:xfrm>
          <a:prstGeom prst="rect">
            <a:avLst/>
          </a:prstGeom>
        </p:spPr>
      </p:pic>
      <p:sp>
        <p:nvSpPr>
          <p:cNvPr id="13" name="ZoneTexte 12">
            <a:extLst>
              <a:ext uri="{FF2B5EF4-FFF2-40B4-BE49-F238E27FC236}">
                <a16:creationId xmlns:a16="http://schemas.microsoft.com/office/drawing/2014/main" id="{5216AA68-A95B-844D-7A4A-D27214D098D3}"/>
              </a:ext>
            </a:extLst>
          </p:cNvPr>
          <p:cNvSpPr txBox="1"/>
          <p:nvPr/>
        </p:nvSpPr>
        <p:spPr>
          <a:xfrm>
            <a:off x="197708" y="1502688"/>
            <a:ext cx="7038383" cy="4247317"/>
          </a:xfrm>
          <a:prstGeom prst="rect">
            <a:avLst/>
          </a:prstGeom>
          <a:noFill/>
        </p:spPr>
        <p:txBody>
          <a:bodyPr wrap="square">
            <a:spAutoFit/>
          </a:bodyPr>
          <a:lstStyle/>
          <a:p>
            <a:pPr marL="457200" indent="-457200">
              <a:buFont typeface="Arial" panose="020B0604020202020204" pitchFamily="34" charset="0"/>
              <a:buChar char="•"/>
            </a:pPr>
            <a:r>
              <a:rPr lang="fr-FR" sz="1800" dirty="0">
                <a:solidFill>
                  <a:srgbClr val="000000"/>
                </a:solidFill>
                <a:latin typeface="Helvetica Neue"/>
              </a:rPr>
              <a:t>Les pays qui ont le plus de difficultés alimentaire sont ceux qui subissent des guerres ou encore des catastrophes </a:t>
            </a:r>
            <a:r>
              <a:rPr lang="fr-FR" dirty="0">
                <a:solidFill>
                  <a:srgbClr val="000000"/>
                </a:solidFill>
                <a:latin typeface="Helvetica Neue"/>
              </a:rPr>
              <a:t>naturels.</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Le nombre d’aide alimentaire est en croissance plus la population en sous nutrition augmente.</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La FAO à tendance à aider plus les pays en guerre.</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Le lien logique est donc respecté mise à part quelques exceptions dû aux guerres et catastrophes naturels.</a:t>
            </a:r>
          </a:p>
          <a:p>
            <a:pPr marL="457200" indent="-457200">
              <a:buFont typeface="Arial" panose="020B0604020202020204" pitchFamily="34" charset="0"/>
              <a:buChar char="•"/>
            </a:pPr>
            <a:endParaRPr lang="fr-FR" sz="1800" dirty="0">
              <a:solidFill>
                <a:srgbClr val="000000"/>
              </a:solidFill>
              <a:latin typeface="Helvetica Neue"/>
            </a:endParaRPr>
          </a:p>
          <a:p>
            <a:pPr marL="457200" indent="-457200">
              <a:buFont typeface="Arial" panose="020B0604020202020204" pitchFamily="34" charset="0"/>
              <a:buChar char="•"/>
            </a:pPr>
            <a:r>
              <a:rPr lang="fr-FR" sz="1800" dirty="0">
                <a:solidFill>
                  <a:srgbClr val="000000"/>
                </a:solidFill>
                <a:latin typeface="Helvetica Neue"/>
              </a:rPr>
              <a:t>En Thaïlande avec le manioc,</a:t>
            </a:r>
            <a:r>
              <a:rPr lang="fr-FR" dirty="0">
                <a:solidFill>
                  <a:srgbClr val="000000"/>
                </a:solidFill>
                <a:latin typeface="Helvetica Neue"/>
              </a:rPr>
              <a:t> il faut a</a:t>
            </a:r>
            <a:r>
              <a:rPr lang="fr-FR" sz="1800" dirty="0">
                <a:solidFill>
                  <a:srgbClr val="000000"/>
                </a:solidFill>
                <a:latin typeface="Helvetica Neue"/>
              </a:rPr>
              <a:t>ider les petits exploitants afin qu’ils aient de meilleurs infrastructures.</a:t>
            </a:r>
            <a:br>
              <a:rPr lang="fr-FR" sz="1800" dirty="0">
                <a:solidFill>
                  <a:srgbClr val="000000"/>
                </a:solidFill>
                <a:latin typeface="Helvetica Neue"/>
              </a:rPr>
            </a:br>
            <a:r>
              <a:rPr lang="fr-FR" sz="1800" dirty="0">
                <a:solidFill>
                  <a:srgbClr val="000000"/>
                </a:solidFill>
                <a:latin typeface="Helvetica Neue"/>
              </a:rPr>
              <a:t>En réduisant de peu son exportation, ce qui pourrait résoudre ses problèmes de sous nutrition</a:t>
            </a:r>
            <a:r>
              <a:rPr lang="fr-FR" sz="1600" dirty="0">
                <a:solidFill>
                  <a:srgbClr val="000000"/>
                </a:solidFill>
                <a:latin typeface="Helvetica Neue"/>
              </a:rPr>
              <a:t>.</a:t>
            </a:r>
          </a:p>
        </p:txBody>
      </p:sp>
    </p:spTree>
    <p:extLst>
      <p:ext uri="{BB962C8B-B14F-4D97-AF65-F5344CB8AC3E}">
        <p14:creationId xmlns:p14="http://schemas.microsoft.com/office/powerpoint/2010/main" val="173153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302430-D87E-9A26-0B52-AB85514ACD56}"/>
              </a:ext>
            </a:extLst>
          </p:cNvPr>
          <p:cNvSpPr/>
          <p:nvPr/>
        </p:nvSpPr>
        <p:spPr>
          <a:xfrm>
            <a:off x="418289" y="381000"/>
            <a:ext cx="11371634" cy="1214336"/>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B48C86A-7AA8-D554-CFB1-10D5840412AB}"/>
              </a:ext>
            </a:extLst>
          </p:cNvPr>
          <p:cNvSpPr>
            <a:spLocks noGrp="1"/>
          </p:cNvSpPr>
          <p:nvPr>
            <p:ph type="ctrTitle"/>
          </p:nvPr>
        </p:nvSpPr>
        <p:spPr>
          <a:xfrm>
            <a:off x="3013986" y="982495"/>
            <a:ext cx="6509393" cy="807395"/>
          </a:xfrm>
        </p:spPr>
        <p:txBody>
          <a:bodyPr>
            <a:noAutofit/>
          </a:bodyPr>
          <a:lstStyle/>
          <a:p>
            <a:r>
              <a:rPr lang="fr-FR" b="1" dirty="0"/>
              <a:t>Table des matières</a:t>
            </a:r>
          </a:p>
        </p:txBody>
      </p:sp>
      <p:sp>
        <p:nvSpPr>
          <p:cNvPr id="7" name="Sous-titre 2">
            <a:extLst>
              <a:ext uri="{FF2B5EF4-FFF2-40B4-BE49-F238E27FC236}">
                <a16:creationId xmlns:a16="http://schemas.microsoft.com/office/drawing/2014/main" id="{6E4B8C45-C908-5680-2B2C-342E59D7DF9A}"/>
              </a:ext>
            </a:extLst>
          </p:cNvPr>
          <p:cNvSpPr txBox="1">
            <a:spLocks/>
          </p:cNvSpPr>
          <p:nvPr/>
        </p:nvSpPr>
        <p:spPr>
          <a:xfrm>
            <a:off x="541523" y="2119007"/>
            <a:ext cx="3216578" cy="42331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000" b="1" dirty="0">
                <a:solidFill>
                  <a:srgbClr val="A24C12"/>
                </a:solidFill>
              </a:rPr>
              <a:t>PARTIE 1</a:t>
            </a:r>
          </a:p>
          <a:p>
            <a:r>
              <a:rPr lang="fr-FR" sz="2000" b="1" dirty="0">
                <a:solidFill>
                  <a:srgbClr val="A24C12"/>
                </a:solidFill>
              </a:rPr>
              <a:t>Année 2017</a:t>
            </a:r>
          </a:p>
          <a:p>
            <a:r>
              <a:rPr lang="fr-FR" sz="1600" i="0" dirty="0">
                <a:solidFill>
                  <a:srgbClr val="000000"/>
                </a:solidFill>
                <a:effectLst/>
                <a:latin typeface="Helvetica Neue"/>
              </a:rPr>
              <a:t>- La proportion de personnes en état de sous-nutrition</a:t>
            </a:r>
          </a:p>
          <a:p>
            <a:r>
              <a:rPr lang="fr-FR" sz="1600" i="0" dirty="0">
                <a:solidFill>
                  <a:srgbClr val="000000"/>
                </a:solidFill>
                <a:effectLst/>
                <a:latin typeface="Helvetica Neue"/>
              </a:rPr>
              <a:t>- Le nombre théorique de personnes qui pourraient être nourries</a:t>
            </a:r>
          </a:p>
          <a:p>
            <a:r>
              <a:rPr lang="fr-FR" sz="1600" i="0" dirty="0">
                <a:solidFill>
                  <a:srgbClr val="000000"/>
                </a:solidFill>
                <a:effectLst/>
                <a:latin typeface="Helvetica Neue"/>
              </a:rPr>
              <a:t>- La disponibilité alimentaire des produits végétaux</a:t>
            </a:r>
          </a:p>
          <a:p>
            <a:r>
              <a:rPr lang="fr-FR" sz="1600" i="0" dirty="0">
                <a:solidFill>
                  <a:srgbClr val="000000"/>
                </a:solidFill>
                <a:effectLst/>
                <a:latin typeface="Helvetica Neue"/>
              </a:rPr>
              <a:t>- L’utilisation de la disponibilité intérieure</a:t>
            </a:r>
          </a:p>
        </p:txBody>
      </p:sp>
      <p:sp>
        <p:nvSpPr>
          <p:cNvPr id="3" name="Sous-titre 2">
            <a:extLst>
              <a:ext uri="{FF2B5EF4-FFF2-40B4-BE49-F238E27FC236}">
                <a16:creationId xmlns:a16="http://schemas.microsoft.com/office/drawing/2014/main" id="{895C825A-9114-5400-7A4A-DB1B407D6C1C}"/>
              </a:ext>
            </a:extLst>
          </p:cNvPr>
          <p:cNvSpPr txBox="1">
            <a:spLocks/>
          </p:cNvSpPr>
          <p:nvPr/>
        </p:nvSpPr>
        <p:spPr>
          <a:xfrm>
            <a:off x="3758101" y="2119007"/>
            <a:ext cx="3216578" cy="452498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000" b="1" dirty="0">
                <a:solidFill>
                  <a:srgbClr val="A24C12"/>
                </a:solidFill>
              </a:rPr>
              <a:t>PARTIE 2</a:t>
            </a:r>
          </a:p>
          <a:p>
            <a:r>
              <a:rPr lang="fr-FR" sz="2000" b="1" dirty="0">
                <a:solidFill>
                  <a:srgbClr val="A24C12"/>
                </a:solidFill>
              </a:rPr>
              <a:t>Année 2013</a:t>
            </a:r>
          </a:p>
          <a:p>
            <a:pPr algn="l"/>
            <a:r>
              <a:rPr lang="fr-FR" sz="1600" i="0" dirty="0">
                <a:solidFill>
                  <a:srgbClr val="000000"/>
                </a:solidFill>
                <a:effectLst/>
                <a:latin typeface="Helvetica Neue"/>
              </a:rPr>
              <a:t>- Les ressources mondiales</a:t>
            </a:r>
          </a:p>
          <a:p>
            <a:pPr algn="l"/>
            <a:r>
              <a:rPr lang="fr-FR" sz="1600" i="0" dirty="0">
                <a:solidFill>
                  <a:srgbClr val="000000"/>
                </a:solidFill>
                <a:effectLst/>
                <a:latin typeface="Helvetica Neue"/>
              </a:rPr>
              <a:t>- L’utilisation des céréales et la répartition entre l’alimentation humaine et l’alimentation pour animaux</a:t>
            </a:r>
          </a:p>
          <a:p>
            <a:r>
              <a:rPr lang="fr-FR" sz="1600" dirty="0">
                <a:solidFill>
                  <a:srgbClr val="000000"/>
                </a:solidFill>
                <a:latin typeface="Helvetica Neue"/>
              </a:rPr>
              <a:t>- L’u</a:t>
            </a:r>
            <a:r>
              <a:rPr lang="fr-FR" sz="1600" i="0" dirty="0">
                <a:solidFill>
                  <a:srgbClr val="000000"/>
                </a:solidFill>
                <a:effectLst/>
                <a:latin typeface="Helvetica Neue"/>
              </a:rPr>
              <a:t>tilisation du manioc par la Thaïlande</a:t>
            </a:r>
          </a:p>
        </p:txBody>
      </p:sp>
      <p:sp>
        <p:nvSpPr>
          <p:cNvPr id="4" name="Sous-titre 2">
            <a:extLst>
              <a:ext uri="{FF2B5EF4-FFF2-40B4-BE49-F238E27FC236}">
                <a16:creationId xmlns:a16="http://schemas.microsoft.com/office/drawing/2014/main" id="{ADBE4035-DCF2-4DEA-A3B5-C43D37E605B5}"/>
              </a:ext>
            </a:extLst>
          </p:cNvPr>
          <p:cNvSpPr txBox="1">
            <a:spLocks/>
          </p:cNvSpPr>
          <p:nvPr/>
        </p:nvSpPr>
        <p:spPr>
          <a:xfrm>
            <a:off x="7234101" y="2196829"/>
            <a:ext cx="4539610" cy="4447162"/>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3900" b="1" dirty="0">
                <a:solidFill>
                  <a:srgbClr val="A24C12"/>
                </a:solidFill>
              </a:rPr>
              <a:t>PARTIE 3</a:t>
            </a:r>
          </a:p>
          <a:p>
            <a:r>
              <a:rPr lang="fr-FR" sz="2600" b="1" dirty="0">
                <a:solidFill>
                  <a:srgbClr val="A24C12"/>
                </a:solidFill>
              </a:rPr>
              <a:t>Année 2017 et 2013</a:t>
            </a:r>
          </a:p>
          <a:p>
            <a:pPr algn="l"/>
            <a:r>
              <a:rPr lang="fr-FR" i="0" dirty="0">
                <a:solidFill>
                  <a:srgbClr val="000000"/>
                </a:solidFill>
                <a:effectLst/>
                <a:latin typeface="Helvetica Neue"/>
              </a:rPr>
              <a:t>-  Les 10 pays avec la proportion de personnes sous-alimentées la plus forte en 2017</a:t>
            </a:r>
          </a:p>
          <a:p>
            <a:r>
              <a:rPr lang="fr-FR" i="0" dirty="0">
                <a:solidFill>
                  <a:srgbClr val="000000"/>
                </a:solidFill>
                <a:effectLst/>
                <a:latin typeface="Helvetica Neue"/>
              </a:rPr>
              <a:t>- Les pays qui ont le plus bénéficié d’aide depuis 2013</a:t>
            </a:r>
          </a:p>
          <a:p>
            <a:r>
              <a:rPr lang="fr-FR" i="0" dirty="0">
                <a:solidFill>
                  <a:srgbClr val="000000"/>
                </a:solidFill>
                <a:effectLst/>
                <a:latin typeface="Helvetica Neue"/>
              </a:rPr>
              <a:t>- Les pays qui ont le plus et le moins de disponibilité en 2017</a:t>
            </a:r>
          </a:p>
          <a:p>
            <a:r>
              <a:rPr lang="fr-FR" dirty="0">
                <a:solidFill>
                  <a:srgbClr val="000000"/>
                </a:solidFill>
                <a:latin typeface="Helvetica Neue"/>
              </a:rPr>
              <a:t>- Les 10 pays ou la disponibilité alimentaire est la plus haute en 2017</a:t>
            </a:r>
            <a:endParaRPr lang="fr-FR" i="0" dirty="0">
              <a:solidFill>
                <a:srgbClr val="000000"/>
              </a:solidFill>
              <a:effectLst/>
              <a:latin typeface="Helvetica Neue"/>
            </a:endParaRPr>
          </a:p>
          <a:p>
            <a:r>
              <a:rPr lang="fr-FR" dirty="0">
                <a:solidFill>
                  <a:srgbClr val="000000"/>
                </a:solidFill>
                <a:latin typeface="Helvetica Neue"/>
              </a:rPr>
              <a:t>- Les 10 pays ou la disponibilité alimentaire est la plus basse en 2017</a:t>
            </a:r>
          </a:p>
          <a:p>
            <a:pPr marL="342900" indent="-342900">
              <a:buFontTx/>
              <a:buChar char="-"/>
            </a:pPr>
            <a:endParaRPr lang="fr-FR" sz="2000" b="1" i="0" dirty="0">
              <a:solidFill>
                <a:srgbClr val="000000"/>
              </a:solidFill>
              <a:effectLst/>
              <a:latin typeface="Helvetica Neue"/>
            </a:endParaRPr>
          </a:p>
          <a:p>
            <a:r>
              <a:rPr lang="fr-FR" sz="2800" b="1" dirty="0">
                <a:solidFill>
                  <a:srgbClr val="A24C12"/>
                </a:solidFill>
              </a:rPr>
              <a:t>CONCLUSION</a:t>
            </a:r>
          </a:p>
        </p:txBody>
      </p:sp>
    </p:spTree>
    <p:extLst>
      <p:ext uri="{BB962C8B-B14F-4D97-AF65-F5344CB8AC3E}">
        <p14:creationId xmlns:p14="http://schemas.microsoft.com/office/powerpoint/2010/main" val="3503842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B8E43B34-4D4C-4D9B-A7FA-125ECEBC239F}"/>
              </a:ext>
            </a:extLst>
          </p:cNvPr>
          <p:cNvSpPr txBox="1"/>
          <p:nvPr/>
        </p:nvSpPr>
        <p:spPr>
          <a:xfrm>
            <a:off x="7236091" y="5688449"/>
            <a:ext cx="2094689" cy="1169551"/>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4" name="Image 3">
            <a:extLst>
              <a:ext uri="{FF2B5EF4-FFF2-40B4-BE49-F238E27FC236}">
                <a16:creationId xmlns:a16="http://schemas.microsoft.com/office/drawing/2014/main" id="{81BB7021-31A3-CF07-6A72-21F1CD5A8A6F}"/>
              </a:ext>
            </a:extLst>
          </p:cNvPr>
          <p:cNvPicPr>
            <a:picLocks noChangeAspect="1"/>
          </p:cNvPicPr>
          <p:nvPr/>
        </p:nvPicPr>
        <p:blipFill>
          <a:blip r:embed="rId2"/>
          <a:stretch>
            <a:fillRect/>
          </a:stretch>
        </p:blipFill>
        <p:spPr>
          <a:xfrm>
            <a:off x="2043616" y="0"/>
            <a:ext cx="8377141"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298647" y="5925451"/>
            <a:ext cx="4287641"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42CD876C-6EB4-FB5F-1075-4AEF53A67D91}"/>
              </a:ext>
            </a:extLst>
          </p:cNvPr>
          <p:cNvSpPr txBox="1">
            <a:spLocks/>
          </p:cNvSpPr>
          <p:nvPr/>
        </p:nvSpPr>
        <p:spPr>
          <a:xfrm>
            <a:off x="298647" y="6100460"/>
            <a:ext cx="4787703"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conclusion</a:t>
            </a:r>
          </a:p>
        </p:txBody>
      </p:sp>
    </p:spTree>
    <p:extLst>
      <p:ext uri="{BB962C8B-B14F-4D97-AF65-F5344CB8AC3E}">
        <p14:creationId xmlns:p14="http://schemas.microsoft.com/office/powerpoint/2010/main" val="303115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442D57E-F04F-229F-83ED-3410F87F6C26}"/>
              </a:ext>
            </a:extLst>
          </p:cNvPr>
          <p:cNvPicPr>
            <a:picLocks noChangeAspect="1"/>
          </p:cNvPicPr>
          <p:nvPr/>
        </p:nvPicPr>
        <p:blipFill>
          <a:blip r:embed="rId2"/>
          <a:stretch>
            <a:fillRect/>
          </a:stretch>
        </p:blipFill>
        <p:spPr>
          <a:xfrm>
            <a:off x="7236092" y="0"/>
            <a:ext cx="4955908" cy="6858000"/>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0" y="508094"/>
            <a:ext cx="7111225"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24864" y="2045556"/>
            <a:ext cx="6986361" cy="3907772"/>
          </a:xfrm>
        </p:spPr>
        <p:txBody>
          <a:bodyPr>
            <a:normAutofit/>
          </a:bodyPr>
          <a:lstStyle/>
          <a:p>
            <a:r>
              <a:rPr lang="fr-FR" sz="2000" b="1" i="0" dirty="0">
                <a:solidFill>
                  <a:srgbClr val="000000"/>
                </a:solidFill>
                <a:effectLst/>
                <a:latin typeface="Helvetica Neue"/>
              </a:rPr>
              <a:t> La proportion de personnes en état de sous-nutrition pour l’année 2017</a:t>
            </a:r>
          </a:p>
          <a:p>
            <a:endParaRPr lang="fr-FR" sz="2000" b="1" dirty="0">
              <a:solidFill>
                <a:srgbClr val="000000"/>
              </a:solidFill>
              <a:latin typeface="Helvetica Neue"/>
            </a:endParaRPr>
          </a:p>
          <a:p>
            <a:r>
              <a:rPr lang="fr-FR" sz="2000" b="1" i="0" dirty="0">
                <a:solidFill>
                  <a:srgbClr val="000000"/>
                </a:solidFill>
                <a:effectLst/>
                <a:latin typeface="Helvetica Neue"/>
              </a:rPr>
              <a:t> Le nombre théorique de personnes qui pourraient être nourries en 2017</a:t>
            </a:r>
          </a:p>
          <a:p>
            <a:endParaRPr lang="fr-FR" sz="2000" b="1" i="0" dirty="0">
              <a:solidFill>
                <a:srgbClr val="000000"/>
              </a:solidFill>
              <a:effectLst/>
              <a:latin typeface="Helvetica Neue"/>
            </a:endParaRPr>
          </a:p>
          <a:p>
            <a:r>
              <a:rPr lang="fr-FR" sz="2000" b="1" i="0" dirty="0">
                <a:solidFill>
                  <a:srgbClr val="000000"/>
                </a:solidFill>
                <a:effectLst/>
                <a:latin typeface="Helvetica Neue"/>
              </a:rPr>
              <a:t> La disponibilité alimentaire des produits végétaux</a:t>
            </a:r>
          </a:p>
          <a:p>
            <a:endParaRPr lang="fr-FR" sz="2000" b="1" i="0" dirty="0">
              <a:solidFill>
                <a:srgbClr val="000000"/>
              </a:solidFill>
              <a:effectLst/>
              <a:latin typeface="Helvetica Neue"/>
            </a:endParaRPr>
          </a:p>
          <a:p>
            <a:r>
              <a:rPr lang="fr-FR" sz="2000" b="1" i="0" dirty="0">
                <a:solidFill>
                  <a:srgbClr val="000000"/>
                </a:solidFill>
                <a:effectLst/>
                <a:latin typeface="Helvetica Neue"/>
              </a:rPr>
              <a:t> L’utilisation de la disponibilité intérieure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55924" y="70849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spTree>
    <p:extLst>
      <p:ext uri="{BB962C8B-B14F-4D97-AF65-F5344CB8AC3E}">
        <p14:creationId xmlns:p14="http://schemas.microsoft.com/office/powerpoint/2010/main" val="328387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63ACE00E-D5AB-79A1-86C1-D234A0A410F6}"/>
              </a:ext>
            </a:extLst>
          </p:cNvPr>
          <p:cNvPicPr>
            <a:picLocks noChangeAspect="1"/>
          </p:cNvPicPr>
          <p:nvPr/>
        </p:nvPicPr>
        <p:blipFill>
          <a:blip r:embed="rId2"/>
          <a:stretch>
            <a:fillRect/>
          </a:stretch>
        </p:blipFill>
        <p:spPr>
          <a:xfrm>
            <a:off x="97275" y="1916227"/>
            <a:ext cx="11916383" cy="4135822"/>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583661" y="1055450"/>
            <a:ext cx="10700424" cy="607148"/>
          </a:xfrm>
        </p:spPr>
        <p:txBody>
          <a:bodyPr>
            <a:noAutofit/>
          </a:bodyPr>
          <a:lstStyle/>
          <a:p>
            <a:r>
              <a:rPr lang="fr-FR" sz="2400" b="1" i="0" dirty="0">
                <a:solidFill>
                  <a:srgbClr val="000000"/>
                </a:solidFill>
                <a:effectLst/>
                <a:latin typeface="Helvetica Neue"/>
              </a:rPr>
              <a:t>La proportion de personnes en état de sous-nutrition pour l’année 2017</a:t>
            </a:r>
            <a:endParaRPr lang="fr-FR" sz="2400"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10" name="Sous-titre 2">
            <a:extLst>
              <a:ext uri="{FF2B5EF4-FFF2-40B4-BE49-F238E27FC236}">
                <a16:creationId xmlns:a16="http://schemas.microsoft.com/office/drawing/2014/main" id="{FAC97C42-F54E-6532-2EE9-A4A168B635B5}"/>
              </a:ext>
            </a:extLst>
          </p:cNvPr>
          <p:cNvSpPr txBox="1">
            <a:spLocks/>
          </p:cNvSpPr>
          <p:nvPr/>
        </p:nvSpPr>
        <p:spPr>
          <a:xfrm>
            <a:off x="8939720" y="4817251"/>
            <a:ext cx="2872904" cy="1483516"/>
          </a:xfrm>
          <a:prstGeom prst="rect">
            <a:avLst/>
          </a:prstGeom>
          <a:ln>
            <a:solidFill>
              <a:srgbClr val="EA8A48"/>
            </a:solidFill>
          </a:ln>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rgbClr val="000000"/>
                </a:solidFill>
                <a:latin typeface="Arial" panose="020B0604020202020204" pitchFamily="34" charset="0"/>
                <a:cs typeface="Arial" panose="020B0604020202020204" pitchFamily="34" charset="0"/>
              </a:rPr>
              <a:t>La population mondiale étant de 7,548 milliards</a:t>
            </a:r>
          </a:p>
          <a:p>
            <a:r>
              <a:rPr lang="fr-FR" sz="1600" dirty="0">
                <a:solidFill>
                  <a:srgbClr val="000000"/>
                </a:solidFill>
                <a:latin typeface="Arial" panose="020B0604020202020204" pitchFamily="34" charset="0"/>
                <a:cs typeface="Arial" panose="020B0604020202020204" pitchFamily="34" charset="0"/>
              </a:rPr>
              <a:t>Il y a 535 millions de personnes en sous nutrition dans le monde</a:t>
            </a: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r>
              <a:rPr lang="fr-FR" sz="1600" dirty="0">
                <a:solidFill>
                  <a:srgbClr val="000000"/>
                </a:solidFill>
                <a:latin typeface="Arial" panose="020B0604020202020204" pitchFamily="34" charset="0"/>
                <a:cs typeface="Arial" panose="020B0604020202020204" pitchFamily="34" charset="0"/>
              </a:rPr>
              <a:t> </a:t>
            </a:r>
            <a:endParaRPr lang="fr-F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09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2CC33B20-35A5-B624-8ACF-78EB7DFF45FB}"/>
              </a:ext>
            </a:extLst>
          </p:cNvPr>
          <p:cNvPicPr>
            <a:picLocks noChangeAspect="1"/>
          </p:cNvPicPr>
          <p:nvPr/>
        </p:nvPicPr>
        <p:blipFill>
          <a:blip r:embed="rId2"/>
          <a:stretch>
            <a:fillRect/>
          </a:stretch>
        </p:blipFill>
        <p:spPr>
          <a:xfrm>
            <a:off x="2233510" y="61607"/>
            <a:ext cx="7468816" cy="7468816"/>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651753" y="1055450"/>
            <a:ext cx="10632331" cy="607148"/>
          </a:xfrm>
        </p:spPr>
        <p:txBody>
          <a:bodyPr>
            <a:noAutofit/>
          </a:bodyPr>
          <a:lstStyle/>
          <a:p>
            <a:r>
              <a:rPr lang="fr-FR" sz="2400" b="1" i="0" dirty="0">
                <a:solidFill>
                  <a:srgbClr val="000000"/>
                </a:solidFill>
                <a:effectLst/>
                <a:latin typeface="Helvetica Neue"/>
              </a:rPr>
              <a:t>Le nombre théorique de personnes qui pourraient être nourries en 2017</a:t>
            </a:r>
            <a:endParaRPr lang="fr-FR" sz="2400" dirty="0"/>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3615657" y="3796015"/>
            <a:ext cx="5737685" cy="1503283"/>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pPr algn="ctr"/>
            <a:r>
              <a:rPr lang="fr-FR" sz="3500" b="1" dirty="0">
                <a:solidFill>
                  <a:srgbClr val="000000"/>
                </a:solidFill>
                <a:latin typeface="Helvetica Neue"/>
              </a:rPr>
              <a:t>8,367 milliards</a:t>
            </a:r>
            <a:endParaRPr lang="fr-FR" sz="3500" dirty="0">
              <a:solidFill>
                <a:srgbClr val="000000"/>
              </a:solidFill>
              <a:latin typeface="Helvetica Neue"/>
            </a:endParaRPr>
          </a:p>
          <a:p>
            <a:r>
              <a:rPr lang="fr-FR" sz="2000" dirty="0">
                <a:solidFill>
                  <a:srgbClr val="000000"/>
                </a:solidFill>
                <a:latin typeface="Helvetica Neue"/>
              </a:rPr>
              <a:t>de personnes qui pourraient être nourries en 2017</a:t>
            </a:r>
          </a:p>
          <a:p>
            <a:r>
              <a:rPr lang="fr-FR" sz="2000" dirty="0">
                <a:solidFill>
                  <a:srgbClr val="000000"/>
                </a:solidFill>
                <a:latin typeface="Helvetica Neue"/>
              </a:rPr>
              <a:t> </a:t>
            </a:r>
            <a:endParaRPr lang="fr-FR" b="1" dirty="0"/>
          </a:p>
        </p:txBody>
      </p:sp>
      <p:sp>
        <p:nvSpPr>
          <p:cNvPr id="9" name="Sous-titre 2">
            <a:extLst>
              <a:ext uri="{FF2B5EF4-FFF2-40B4-BE49-F238E27FC236}">
                <a16:creationId xmlns:a16="http://schemas.microsoft.com/office/drawing/2014/main" id="{58B74DCC-2544-2FE2-9E4D-3EFB15AAD599}"/>
              </a:ext>
            </a:extLst>
          </p:cNvPr>
          <p:cNvSpPr txBox="1">
            <a:spLocks/>
          </p:cNvSpPr>
          <p:nvPr/>
        </p:nvSpPr>
        <p:spPr>
          <a:xfrm>
            <a:off x="3020237" y="2133680"/>
            <a:ext cx="6151526" cy="134908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fr-FR" sz="4400" b="1" dirty="0">
                <a:solidFill>
                  <a:srgbClr val="000000"/>
                </a:solidFill>
                <a:latin typeface="Helvetica Neue"/>
              </a:rPr>
              <a:t>111% </a:t>
            </a:r>
          </a:p>
          <a:p>
            <a:r>
              <a:rPr lang="fr-FR" sz="2000" b="1" dirty="0">
                <a:solidFill>
                  <a:srgbClr val="000000"/>
                </a:solidFill>
                <a:latin typeface="Helvetica Neue"/>
              </a:rPr>
              <a:t>de la population mondiale pourraient être nourris</a:t>
            </a:r>
          </a:p>
          <a:p>
            <a:endParaRPr lang="fr-FR" b="1" dirty="0"/>
          </a:p>
        </p:txBody>
      </p:sp>
      <p:sp>
        <p:nvSpPr>
          <p:cNvPr id="21" name="Sous-titre 2">
            <a:extLst>
              <a:ext uri="{FF2B5EF4-FFF2-40B4-BE49-F238E27FC236}">
                <a16:creationId xmlns:a16="http://schemas.microsoft.com/office/drawing/2014/main" id="{0CB159DE-D761-E266-EB7A-5AE698746A09}"/>
              </a:ext>
            </a:extLst>
          </p:cNvPr>
          <p:cNvSpPr txBox="1">
            <a:spLocks/>
          </p:cNvSpPr>
          <p:nvPr/>
        </p:nvSpPr>
        <p:spPr>
          <a:xfrm>
            <a:off x="3615657" y="4978990"/>
            <a:ext cx="5651755" cy="1055205"/>
          </a:xfrm>
          <a:prstGeom prst="rect">
            <a:avLst/>
          </a:prstGeom>
        </p:spPr>
        <p:txBody>
          <a:bodyPr vert="horz" lIns="91440" tIns="45720" rIns="91440" bIns="45720" rtlCol="0" anchor="t">
            <a:normAutofit fontScale="5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r>
              <a:rPr lang="fr-FR" sz="2900" dirty="0">
                <a:solidFill>
                  <a:srgbClr val="000000"/>
                </a:solidFill>
                <a:latin typeface="Helvetica Neue"/>
              </a:rPr>
              <a:t>Alors que la population mondiale est de </a:t>
            </a:r>
            <a:r>
              <a:rPr lang="fr-FR" sz="2900" b="1" dirty="0">
                <a:solidFill>
                  <a:srgbClr val="000000"/>
                </a:solidFill>
                <a:latin typeface="Helvetica Neue"/>
              </a:rPr>
              <a:t>7,578 milliards </a:t>
            </a:r>
            <a:endParaRPr lang="fr-FR" sz="2900" dirty="0">
              <a:solidFill>
                <a:srgbClr val="000000"/>
              </a:solidFill>
              <a:latin typeface="Helvetica Neue"/>
            </a:endParaRPr>
          </a:p>
          <a:p>
            <a:endParaRPr lang="fr-FR" sz="2000" dirty="0">
              <a:solidFill>
                <a:srgbClr val="000000"/>
              </a:solidFill>
              <a:latin typeface="Helvetica Neue"/>
            </a:endParaRPr>
          </a:p>
          <a:p>
            <a:r>
              <a:rPr lang="fr-FR" sz="2000" dirty="0">
                <a:solidFill>
                  <a:srgbClr val="000000"/>
                </a:solidFill>
                <a:latin typeface="Helvetica Neue"/>
              </a:rPr>
              <a:t> </a:t>
            </a:r>
            <a:endParaRPr lang="fr-FR" b="1" dirty="0"/>
          </a:p>
        </p:txBody>
      </p:sp>
      <p:sp>
        <p:nvSpPr>
          <p:cNvPr id="23" name="Sous-titre 2">
            <a:extLst>
              <a:ext uri="{FF2B5EF4-FFF2-40B4-BE49-F238E27FC236}">
                <a16:creationId xmlns:a16="http://schemas.microsoft.com/office/drawing/2014/main" id="{A35C808E-4590-8229-DF62-1856C546DE5F}"/>
              </a:ext>
            </a:extLst>
          </p:cNvPr>
          <p:cNvSpPr txBox="1">
            <a:spLocks/>
          </p:cNvSpPr>
          <p:nvPr/>
        </p:nvSpPr>
        <p:spPr>
          <a:xfrm>
            <a:off x="9454073" y="4654637"/>
            <a:ext cx="2562831" cy="1503283"/>
          </a:xfrm>
          <a:prstGeom prst="rect">
            <a:avLst/>
          </a:prstGeom>
          <a:ln>
            <a:solidFill>
              <a:srgbClr val="EA8A48"/>
            </a:solidFill>
          </a:ln>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rgbClr val="000000"/>
                </a:solidFill>
                <a:latin typeface="Arial" panose="020B0604020202020204" pitchFamily="34" charset="0"/>
                <a:cs typeface="Arial" panose="020B0604020202020204" pitchFamily="34" charset="0"/>
              </a:rPr>
              <a:t>Ce calcul prend en compte le nombre de calorie qu’un être humain à besoin pour vivre et le compare à la disponibilité mondiale.</a:t>
            </a: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r>
              <a:rPr lang="fr-FR" sz="1600" dirty="0">
                <a:solidFill>
                  <a:srgbClr val="000000"/>
                </a:solidFill>
                <a:latin typeface="Arial" panose="020B0604020202020204" pitchFamily="34" charset="0"/>
                <a:cs typeface="Arial" panose="020B0604020202020204" pitchFamily="34" charset="0"/>
              </a:rPr>
              <a:t> </a:t>
            </a:r>
            <a:endParaRPr lang="fr-F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602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1DB53D-8A2B-D3CB-BA84-11517C7DF76E}"/>
              </a:ext>
            </a:extLst>
          </p:cNvPr>
          <p:cNvPicPr>
            <a:picLocks noChangeAspect="1"/>
          </p:cNvPicPr>
          <p:nvPr/>
        </p:nvPicPr>
        <p:blipFill>
          <a:blip r:embed="rId2"/>
          <a:stretch>
            <a:fillRect/>
          </a:stretch>
        </p:blipFill>
        <p:spPr>
          <a:xfrm>
            <a:off x="2315992" y="61607"/>
            <a:ext cx="7386334" cy="7386334"/>
          </a:xfrm>
          <a:prstGeom prst="rect">
            <a:avLst/>
          </a:prstGeom>
        </p:spPr>
      </p:pic>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97275" y="248055"/>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10" name="Sous-titre 2">
            <a:extLst>
              <a:ext uri="{FF2B5EF4-FFF2-40B4-BE49-F238E27FC236}">
                <a16:creationId xmlns:a16="http://schemas.microsoft.com/office/drawing/2014/main" id="{F18FD3FF-3B9D-E807-CECC-C0A120BAC2D5}"/>
              </a:ext>
            </a:extLst>
          </p:cNvPr>
          <p:cNvSpPr>
            <a:spLocks noGrp="1"/>
          </p:cNvSpPr>
          <p:nvPr>
            <p:ph type="subTitle" idx="1"/>
          </p:nvPr>
        </p:nvSpPr>
        <p:spPr>
          <a:xfrm>
            <a:off x="1128408" y="868302"/>
            <a:ext cx="10525328" cy="607148"/>
          </a:xfrm>
        </p:spPr>
        <p:txBody>
          <a:bodyPr>
            <a:noAutofit/>
          </a:bodyPr>
          <a:lstStyle/>
          <a:p>
            <a:pPr algn="ctr"/>
            <a:r>
              <a:rPr lang="fr-FR" sz="2400" b="1" i="0" dirty="0">
                <a:solidFill>
                  <a:srgbClr val="000000"/>
                </a:solidFill>
                <a:effectLst/>
                <a:latin typeface="Helvetica Neue"/>
              </a:rPr>
              <a:t>La disponibilité alimentaire des produits végétaux</a:t>
            </a:r>
          </a:p>
        </p:txBody>
      </p:sp>
      <p:sp>
        <p:nvSpPr>
          <p:cNvPr id="11" name="Sous-titre 2">
            <a:extLst>
              <a:ext uri="{FF2B5EF4-FFF2-40B4-BE49-F238E27FC236}">
                <a16:creationId xmlns:a16="http://schemas.microsoft.com/office/drawing/2014/main" id="{B49575DD-E45B-4201-2DE5-4E964C4DB9D6}"/>
              </a:ext>
            </a:extLst>
          </p:cNvPr>
          <p:cNvSpPr txBox="1">
            <a:spLocks/>
          </p:cNvSpPr>
          <p:nvPr/>
        </p:nvSpPr>
        <p:spPr>
          <a:xfrm>
            <a:off x="2251148" y="1895449"/>
            <a:ext cx="7882647" cy="203308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fr-FR" sz="2000" dirty="0">
              <a:solidFill>
                <a:srgbClr val="000000"/>
              </a:solidFill>
              <a:latin typeface="Helvetica Neue"/>
            </a:endParaRPr>
          </a:p>
          <a:p>
            <a:pPr algn="ctr"/>
            <a:r>
              <a:rPr lang="fr-FR" sz="4400" b="1" dirty="0">
                <a:solidFill>
                  <a:srgbClr val="000000"/>
                </a:solidFill>
                <a:latin typeface="Helvetica Neue"/>
              </a:rPr>
              <a:t>91%</a:t>
            </a:r>
          </a:p>
          <a:p>
            <a:pPr algn="ctr"/>
            <a:r>
              <a:rPr lang="fr-FR" sz="2000" b="1" dirty="0">
                <a:solidFill>
                  <a:srgbClr val="000000"/>
                </a:solidFill>
                <a:latin typeface="Helvetica Neue"/>
              </a:rPr>
              <a:t>de la population mondiale pourraient être nourris</a:t>
            </a:r>
          </a:p>
        </p:txBody>
      </p:sp>
      <p:sp>
        <p:nvSpPr>
          <p:cNvPr id="12" name="Sous-titre 2">
            <a:extLst>
              <a:ext uri="{FF2B5EF4-FFF2-40B4-BE49-F238E27FC236}">
                <a16:creationId xmlns:a16="http://schemas.microsoft.com/office/drawing/2014/main" id="{242654C6-8645-3C80-88E0-2637E83693B1}"/>
              </a:ext>
            </a:extLst>
          </p:cNvPr>
          <p:cNvSpPr txBox="1">
            <a:spLocks/>
          </p:cNvSpPr>
          <p:nvPr/>
        </p:nvSpPr>
        <p:spPr>
          <a:xfrm>
            <a:off x="2251147" y="4161382"/>
            <a:ext cx="7882648" cy="147093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fr-FR" sz="3200" b="1" dirty="0">
                <a:solidFill>
                  <a:srgbClr val="000000"/>
                </a:solidFill>
                <a:latin typeface="Helvetica Neue"/>
              </a:rPr>
              <a:t>6, 904 milliards</a:t>
            </a:r>
          </a:p>
          <a:p>
            <a:pPr algn="ctr"/>
            <a:r>
              <a:rPr lang="fr-FR" sz="2000" dirty="0">
                <a:solidFill>
                  <a:srgbClr val="000000"/>
                </a:solidFill>
                <a:latin typeface="Helvetica Neue"/>
              </a:rPr>
              <a:t>de personnes qui pourraient être nourries</a:t>
            </a:r>
          </a:p>
        </p:txBody>
      </p:sp>
      <p:sp>
        <p:nvSpPr>
          <p:cNvPr id="13" name="Sous-titre 2">
            <a:extLst>
              <a:ext uri="{FF2B5EF4-FFF2-40B4-BE49-F238E27FC236}">
                <a16:creationId xmlns:a16="http://schemas.microsoft.com/office/drawing/2014/main" id="{6935E7B8-9DD9-6459-6DAF-DFBDE7BF24B4}"/>
              </a:ext>
            </a:extLst>
          </p:cNvPr>
          <p:cNvSpPr txBox="1">
            <a:spLocks/>
          </p:cNvSpPr>
          <p:nvPr/>
        </p:nvSpPr>
        <p:spPr>
          <a:xfrm>
            <a:off x="9454073" y="4654637"/>
            <a:ext cx="2562831" cy="1503283"/>
          </a:xfrm>
          <a:prstGeom prst="rect">
            <a:avLst/>
          </a:prstGeom>
          <a:ln>
            <a:solidFill>
              <a:srgbClr val="EA8A48"/>
            </a:solidFill>
          </a:ln>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rgbClr val="000000"/>
                </a:solidFill>
                <a:latin typeface="Arial" panose="020B0604020202020204" pitchFamily="34" charset="0"/>
                <a:cs typeface="Arial" panose="020B0604020202020204" pitchFamily="34" charset="0"/>
              </a:rPr>
              <a:t>Seul les produits végétaux sont pris en compte dans ce calcul tels que les fruits, les légumes, les céréales…</a:t>
            </a: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endParaRPr lang="fr-FR" sz="1600" dirty="0">
              <a:solidFill>
                <a:srgbClr val="000000"/>
              </a:solidFill>
              <a:latin typeface="Arial" panose="020B0604020202020204" pitchFamily="34" charset="0"/>
              <a:cs typeface="Arial" panose="020B0604020202020204" pitchFamily="34" charset="0"/>
            </a:endParaRPr>
          </a:p>
          <a:p>
            <a:r>
              <a:rPr lang="fr-FR" sz="1600" dirty="0">
                <a:solidFill>
                  <a:srgbClr val="000000"/>
                </a:solidFill>
                <a:latin typeface="Arial" panose="020B0604020202020204" pitchFamily="34" charset="0"/>
                <a:cs typeface="Arial" panose="020B0604020202020204" pitchFamily="34" charset="0"/>
              </a:rPr>
              <a:t> </a:t>
            </a:r>
            <a:endParaRPr lang="fr-F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009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121805" y="121299"/>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351831" y="952123"/>
            <a:ext cx="10183223" cy="607148"/>
          </a:xfrm>
        </p:spPr>
        <p:txBody>
          <a:bodyPr>
            <a:normAutofit/>
          </a:bodyPr>
          <a:lstStyle/>
          <a:p>
            <a:r>
              <a:rPr lang="fr-FR" sz="2400" b="1" i="0" dirty="0">
                <a:solidFill>
                  <a:srgbClr val="000000"/>
                </a:solidFill>
                <a:effectLst/>
                <a:latin typeface="Helvetica Neue"/>
              </a:rPr>
              <a:t>L’utilisation de la disponibilité intérieure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463676" y="29811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1</a:t>
            </a:r>
          </a:p>
        </p:txBody>
      </p:sp>
      <p:sp>
        <p:nvSpPr>
          <p:cNvPr id="8" name="Sous-titre 2">
            <a:extLst>
              <a:ext uri="{FF2B5EF4-FFF2-40B4-BE49-F238E27FC236}">
                <a16:creationId xmlns:a16="http://schemas.microsoft.com/office/drawing/2014/main" id="{79FA2BBF-B1DC-A525-CD25-D8ED04BDA992}"/>
              </a:ext>
            </a:extLst>
          </p:cNvPr>
          <p:cNvSpPr txBox="1">
            <a:spLocks/>
          </p:cNvSpPr>
          <p:nvPr/>
        </p:nvSpPr>
        <p:spPr>
          <a:xfrm>
            <a:off x="8456542" y="1678776"/>
            <a:ext cx="3494662" cy="316559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2000" dirty="0">
                <a:solidFill>
                  <a:srgbClr val="000000"/>
                </a:solidFill>
                <a:latin typeface="Helvetica Neue"/>
              </a:rPr>
              <a:t>49.51% de l’alimentation est pour les être humains.</a:t>
            </a:r>
          </a:p>
          <a:p>
            <a:r>
              <a:rPr lang="fr-FR" sz="2000" dirty="0">
                <a:solidFill>
                  <a:srgbClr val="000000"/>
                </a:solidFill>
                <a:latin typeface="Helvetica Neue"/>
              </a:rPr>
              <a:t>13.24% de l’alimentation est pour les animaux.</a:t>
            </a:r>
          </a:p>
          <a:p>
            <a:r>
              <a:rPr lang="fr-FR" sz="2000" dirty="0">
                <a:solidFill>
                  <a:srgbClr val="000000"/>
                </a:solidFill>
                <a:latin typeface="Helvetica Neue"/>
              </a:rPr>
              <a:t>4.61% est perdue</a:t>
            </a:r>
            <a:endParaRPr lang="fr-FR" dirty="0">
              <a:solidFill>
                <a:srgbClr val="FF0000"/>
              </a:solidFill>
            </a:endParaRPr>
          </a:p>
        </p:txBody>
      </p:sp>
      <p:pic>
        <p:nvPicPr>
          <p:cNvPr id="16" name="Image 15">
            <a:extLst>
              <a:ext uri="{FF2B5EF4-FFF2-40B4-BE49-F238E27FC236}">
                <a16:creationId xmlns:a16="http://schemas.microsoft.com/office/drawing/2014/main" id="{A00E4373-85E2-73D3-B6A7-1DFFEDFA078D}"/>
              </a:ext>
            </a:extLst>
          </p:cNvPr>
          <p:cNvPicPr>
            <a:picLocks noChangeAspect="1"/>
          </p:cNvPicPr>
          <p:nvPr/>
        </p:nvPicPr>
        <p:blipFill>
          <a:blip r:embed="rId2"/>
          <a:stretch>
            <a:fillRect/>
          </a:stretch>
        </p:blipFill>
        <p:spPr>
          <a:xfrm>
            <a:off x="240796" y="1514566"/>
            <a:ext cx="8127250" cy="5343434"/>
          </a:xfrm>
          <a:prstGeom prst="rect">
            <a:avLst/>
          </a:prstGeom>
        </p:spPr>
      </p:pic>
    </p:spTree>
    <p:extLst>
      <p:ext uri="{BB962C8B-B14F-4D97-AF65-F5344CB8AC3E}">
        <p14:creationId xmlns:p14="http://schemas.microsoft.com/office/powerpoint/2010/main" val="92332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DFDD">
            <a:alpha val="1100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0" y="508094"/>
            <a:ext cx="7236091"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4A785E4-7A58-67E1-2C6A-60F8E93A0C15}"/>
              </a:ext>
            </a:extLst>
          </p:cNvPr>
          <p:cNvSpPr>
            <a:spLocks noGrp="1"/>
          </p:cNvSpPr>
          <p:nvPr>
            <p:ph type="subTitle" idx="1"/>
          </p:nvPr>
        </p:nvSpPr>
        <p:spPr>
          <a:xfrm>
            <a:off x="124864" y="2045556"/>
            <a:ext cx="6986361" cy="3907772"/>
          </a:xfrm>
        </p:spPr>
        <p:txBody>
          <a:bodyPr>
            <a:normAutofit/>
          </a:bodyPr>
          <a:lstStyle/>
          <a:p>
            <a:pPr algn="l"/>
            <a:r>
              <a:rPr lang="fr-FR" sz="2000" b="1" i="0" dirty="0">
                <a:solidFill>
                  <a:srgbClr val="000000"/>
                </a:solidFill>
                <a:effectLst/>
                <a:latin typeface="Helvetica Neue"/>
              </a:rPr>
              <a:t>Les ressources mondiales en 2013</a:t>
            </a:r>
          </a:p>
          <a:p>
            <a:pPr marL="342900" indent="-342900" algn="l">
              <a:buFontTx/>
              <a:buChar char="-"/>
            </a:pPr>
            <a:endParaRPr lang="fr-FR" sz="2000" b="1" i="0" dirty="0">
              <a:solidFill>
                <a:srgbClr val="000000"/>
              </a:solidFill>
              <a:effectLst/>
              <a:latin typeface="Helvetica Neue"/>
            </a:endParaRPr>
          </a:p>
          <a:p>
            <a:pPr algn="l"/>
            <a:r>
              <a:rPr lang="fr-FR" sz="2000" b="1" i="0" dirty="0">
                <a:solidFill>
                  <a:srgbClr val="000000"/>
                </a:solidFill>
                <a:effectLst/>
                <a:latin typeface="Helvetica Neue"/>
              </a:rPr>
              <a:t>L’utilisation des céréales et la répartition entre l’alimentation humaine et l’alimentation pour animaux</a:t>
            </a:r>
          </a:p>
          <a:p>
            <a:endParaRPr lang="fr-FR" sz="2000" b="1" dirty="0">
              <a:solidFill>
                <a:srgbClr val="000000"/>
              </a:solidFill>
              <a:latin typeface="Helvetica Neue"/>
            </a:endParaRPr>
          </a:p>
          <a:p>
            <a:r>
              <a:rPr lang="fr-FR" sz="2000" b="1" dirty="0">
                <a:solidFill>
                  <a:srgbClr val="000000"/>
                </a:solidFill>
                <a:latin typeface="Helvetica Neue"/>
              </a:rPr>
              <a:t>L’u</a:t>
            </a:r>
            <a:r>
              <a:rPr lang="fr-FR" sz="2000" b="1" i="0" dirty="0">
                <a:solidFill>
                  <a:srgbClr val="000000"/>
                </a:solidFill>
                <a:effectLst/>
                <a:latin typeface="Helvetica Neue"/>
              </a:rPr>
              <a:t>tilisation du manioc par la Thaïlande</a:t>
            </a: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355924" y="70849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15" name="ZoneTexte 14">
            <a:extLst>
              <a:ext uri="{FF2B5EF4-FFF2-40B4-BE49-F238E27FC236}">
                <a16:creationId xmlns:a16="http://schemas.microsoft.com/office/drawing/2014/main" id="{B8E43B34-4D4C-4D9B-A7FA-125ECEBC239F}"/>
              </a:ext>
            </a:extLst>
          </p:cNvPr>
          <p:cNvSpPr txBox="1"/>
          <p:nvPr/>
        </p:nvSpPr>
        <p:spPr>
          <a:xfrm>
            <a:off x="7352824" y="5357708"/>
            <a:ext cx="1664718" cy="1384995"/>
          </a:xfrm>
          <a:prstGeom prst="rect">
            <a:avLst/>
          </a:prstGeom>
          <a:noFill/>
          <a:ln>
            <a:solidFill>
              <a:schemeClr val="tx1"/>
            </a:solidFill>
          </a:ln>
        </p:spPr>
        <p:txBody>
          <a:bodyPr wrap="square">
            <a:spAutoFit/>
          </a:bodyPr>
          <a:lstStyle/>
          <a:p>
            <a:r>
              <a:rPr lang="fr-FR" sz="1400" dirty="0">
                <a:latin typeface="Agency FB" panose="020B0503020202020204" pitchFamily="34" charset="0"/>
              </a:rPr>
              <a:t>BUJUMBURA, BURUNDI Une femme reçoit des rations de semences dans une foire aux semences </a:t>
            </a:r>
            <a:r>
              <a:rPr lang="fr-FR" sz="1400" dirty="0" err="1">
                <a:latin typeface="Agency FB" panose="020B0503020202020204" pitchFamily="34" charset="0"/>
              </a:rPr>
              <a:t>rurale.©FAO</a:t>
            </a:r>
            <a:r>
              <a:rPr lang="fr-FR" sz="1400" dirty="0">
                <a:latin typeface="Agency FB" panose="020B0503020202020204" pitchFamily="34" charset="0"/>
              </a:rPr>
              <a:t>/Giulio Napolitano</a:t>
            </a:r>
          </a:p>
        </p:txBody>
      </p:sp>
      <p:pic>
        <p:nvPicPr>
          <p:cNvPr id="4" name="Image 3">
            <a:extLst>
              <a:ext uri="{FF2B5EF4-FFF2-40B4-BE49-F238E27FC236}">
                <a16:creationId xmlns:a16="http://schemas.microsoft.com/office/drawing/2014/main" id="{ECE573FE-D7C5-6524-17EF-B8CEFE90A42C}"/>
              </a:ext>
            </a:extLst>
          </p:cNvPr>
          <p:cNvPicPr>
            <a:picLocks noChangeAspect="1"/>
          </p:cNvPicPr>
          <p:nvPr/>
        </p:nvPicPr>
        <p:blipFill>
          <a:blip r:embed="rId2"/>
          <a:stretch>
            <a:fillRect/>
          </a:stretch>
        </p:blipFill>
        <p:spPr>
          <a:xfrm>
            <a:off x="7359309" y="0"/>
            <a:ext cx="4854357" cy="6858000"/>
          </a:xfrm>
          <a:prstGeom prst="rect">
            <a:avLst/>
          </a:prstGeom>
        </p:spPr>
      </p:pic>
    </p:spTree>
    <p:extLst>
      <p:ext uri="{BB962C8B-B14F-4D97-AF65-F5344CB8AC3E}">
        <p14:creationId xmlns:p14="http://schemas.microsoft.com/office/powerpoint/2010/main" val="363882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7122">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EAF21-8F65-4839-2896-E85513AD6DA9}"/>
              </a:ext>
            </a:extLst>
          </p:cNvPr>
          <p:cNvSpPr/>
          <p:nvPr/>
        </p:nvSpPr>
        <p:spPr>
          <a:xfrm>
            <a:off x="97275" y="61607"/>
            <a:ext cx="4085619" cy="807395"/>
          </a:xfrm>
          <a:prstGeom prst="rect">
            <a:avLst/>
          </a:prstGeom>
          <a:solidFill>
            <a:srgbClr val="E67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711BFBF3-6D96-E645-6A9F-276147CDAA02}"/>
              </a:ext>
            </a:extLst>
          </p:cNvPr>
          <p:cNvSpPr txBox="1">
            <a:spLocks/>
          </p:cNvSpPr>
          <p:nvPr/>
        </p:nvSpPr>
        <p:spPr>
          <a:xfrm>
            <a:off x="227790" y="252307"/>
            <a:ext cx="2773971" cy="807395"/>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t>Partie 2</a:t>
            </a:r>
          </a:p>
        </p:txBody>
      </p:sp>
      <p:sp>
        <p:nvSpPr>
          <p:cNvPr id="8" name="Sous-titre 2">
            <a:extLst>
              <a:ext uri="{FF2B5EF4-FFF2-40B4-BE49-F238E27FC236}">
                <a16:creationId xmlns:a16="http://schemas.microsoft.com/office/drawing/2014/main" id="{AC006691-7BFC-9665-1F7F-F955393CDE95}"/>
              </a:ext>
            </a:extLst>
          </p:cNvPr>
          <p:cNvSpPr>
            <a:spLocks noGrp="1"/>
          </p:cNvSpPr>
          <p:nvPr>
            <p:ph type="subTitle" idx="1"/>
          </p:nvPr>
        </p:nvSpPr>
        <p:spPr>
          <a:xfrm>
            <a:off x="97275" y="938324"/>
            <a:ext cx="11422704" cy="607148"/>
          </a:xfrm>
        </p:spPr>
        <p:txBody>
          <a:bodyPr>
            <a:noAutofit/>
          </a:bodyPr>
          <a:lstStyle/>
          <a:p>
            <a:pPr algn="l"/>
            <a:r>
              <a:rPr lang="fr-FR" sz="2400" b="1" i="0" dirty="0">
                <a:solidFill>
                  <a:srgbClr val="000000"/>
                </a:solidFill>
                <a:effectLst/>
                <a:latin typeface="Helvetica Neue"/>
              </a:rPr>
              <a:t>L’utilisation de la disponibilité intérieur en 2013 ou les ressources mondiale</a:t>
            </a:r>
          </a:p>
        </p:txBody>
      </p:sp>
      <p:pic>
        <p:nvPicPr>
          <p:cNvPr id="17" name="Image 16">
            <a:extLst>
              <a:ext uri="{FF2B5EF4-FFF2-40B4-BE49-F238E27FC236}">
                <a16:creationId xmlns:a16="http://schemas.microsoft.com/office/drawing/2014/main" id="{84CBE698-6E4A-A107-3886-36CE309934F7}"/>
              </a:ext>
            </a:extLst>
          </p:cNvPr>
          <p:cNvPicPr>
            <a:picLocks noChangeAspect="1"/>
          </p:cNvPicPr>
          <p:nvPr/>
        </p:nvPicPr>
        <p:blipFill>
          <a:blip r:embed="rId2"/>
          <a:stretch>
            <a:fillRect/>
          </a:stretch>
        </p:blipFill>
        <p:spPr>
          <a:xfrm>
            <a:off x="227790" y="1498060"/>
            <a:ext cx="8336418" cy="5359940"/>
          </a:xfrm>
          <a:prstGeom prst="rect">
            <a:avLst/>
          </a:prstGeom>
        </p:spPr>
      </p:pic>
      <p:sp>
        <p:nvSpPr>
          <p:cNvPr id="18" name="Sous-titre 2">
            <a:extLst>
              <a:ext uri="{FF2B5EF4-FFF2-40B4-BE49-F238E27FC236}">
                <a16:creationId xmlns:a16="http://schemas.microsoft.com/office/drawing/2014/main" id="{65E6528E-625D-D55A-7EAC-1B4BA17D6085}"/>
              </a:ext>
            </a:extLst>
          </p:cNvPr>
          <p:cNvSpPr txBox="1">
            <a:spLocks/>
          </p:cNvSpPr>
          <p:nvPr/>
        </p:nvSpPr>
        <p:spPr>
          <a:xfrm>
            <a:off x="8802849" y="5044755"/>
            <a:ext cx="3045440" cy="1429966"/>
          </a:xfrm>
          <a:prstGeom prst="rect">
            <a:avLst/>
          </a:prstGeom>
          <a:ln>
            <a:solidFill>
              <a:srgbClr val="E67122"/>
            </a:solid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fr-FR" sz="1600" dirty="0">
                <a:solidFill>
                  <a:schemeClr val="bg1"/>
                </a:solidFill>
                <a:latin typeface="Arial" panose="020B0604020202020204" pitchFamily="34" charset="0"/>
                <a:cs typeface="Arial" panose="020B0604020202020204" pitchFamily="34" charset="0"/>
              </a:rPr>
              <a:t>L</a:t>
            </a:r>
            <a:r>
              <a:rPr lang="fr-FR" sz="1600" b="0" i="0" dirty="0">
                <a:solidFill>
                  <a:schemeClr val="bg1"/>
                </a:solidFill>
                <a:effectLst/>
                <a:latin typeface="Arial" panose="020B0604020202020204" pitchFamily="34" charset="0"/>
                <a:cs typeface="Arial" panose="020B0604020202020204" pitchFamily="34" charset="0"/>
              </a:rPr>
              <a:t>a disponibilité alimentaire s'établit en fonction du niveau de production alimentaire et des stocks, et de la balance extérieure</a:t>
            </a:r>
            <a:endParaRPr lang="fr-FR"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7596348"/>
      </p:ext>
    </p:extLst>
  </p:cSld>
  <p:clrMapOvr>
    <a:masterClrMapping/>
  </p:clrMapOvr>
</p:sld>
</file>

<file path=ppt/theme/theme1.xml><?xml version="1.0" encoding="utf-8"?>
<a:theme xmlns:a="http://schemas.openxmlformats.org/drawingml/2006/main" name="Secteu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8769</TotalTime>
  <Words>1150</Words>
  <Application>Microsoft Office PowerPoint</Application>
  <PresentationFormat>Grand écran</PresentationFormat>
  <Paragraphs>190</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Agency FB</vt:lpstr>
      <vt:lpstr>Arial</vt:lpstr>
      <vt:lpstr>Century Gothic</vt:lpstr>
      <vt:lpstr>Helvetica Neue</vt:lpstr>
      <vt:lpstr>Wingdings 3</vt:lpstr>
      <vt:lpstr>Secteur</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Zutto Perez</dc:creator>
  <cp:lastModifiedBy>Zutto Perez</cp:lastModifiedBy>
  <cp:revision>74</cp:revision>
  <dcterms:created xsi:type="dcterms:W3CDTF">2023-03-15T14:46:11Z</dcterms:created>
  <dcterms:modified xsi:type="dcterms:W3CDTF">2023-03-21T16:56:01Z</dcterms:modified>
</cp:coreProperties>
</file>